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sldIdLst>
    <p:sldId id="256" r:id="rId2"/>
    <p:sldId id="471" r:id="rId3"/>
    <p:sldId id="472" r:id="rId4"/>
    <p:sldId id="473" r:id="rId5"/>
    <p:sldId id="474" r:id="rId6"/>
    <p:sldId id="475" r:id="rId7"/>
    <p:sldId id="476" r:id="rId8"/>
    <p:sldId id="477" r:id="rId9"/>
    <p:sldId id="478" r:id="rId10"/>
    <p:sldId id="479" r:id="rId11"/>
    <p:sldId id="480" r:id="rId12"/>
    <p:sldId id="481" r:id="rId13"/>
    <p:sldId id="482" r:id="rId14"/>
    <p:sldId id="483" r:id="rId15"/>
    <p:sldId id="484" r:id="rId16"/>
    <p:sldId id="485" r:id="rId17"/>
    <p:sldId id="486" r:id="rId18"/>
    <p:sldId id="487" r:id="rId19"/>
    <p:sldId id="488" r:id="rId20"/>
    <p:sldId id="489" r:id="rId21"/>
    <p:sldId id="490" r:id="rId22"/>
    <p:sldId id="491" r:id="rId23"/>
    <p:sldId id="492" r:id="rId24"/>
    <p:sldId id="493" r:id="rId25"/>
    <p:sldId id="494" r:id="rId26"/>
    <p:sldId id="495" r:id="rId27"/>
    <p:sldId id="496" r:id="rId28"/>
    <p:sldId id="497" r:id="rId29"/>
    <p:sldId id="498" r:id="rId30"/>
    <p:sldId id="381" r:id="rId31"/>
    <p:sldId id="438" r:id="rId32"/>
    <p:sldId id="439" r:id="rId33"/>
    <p:sldId id="440" r:id="rId34"/>
    <p:sldId id="441" r:id="rId35"/>
    <p:sldId id="442" r:id="rId36"/>
    <p:sldId id="443" r:id="rId37"/>
    <p:sldId id="444" r:id="rId38"/>
    <p:sldId id="445" r:id="rId39"/>
    <p:sldId id="446" r:id="rId40"/>
    <p:sldId id="447" r:id="rId41"/>
    <p:sldId id="448" r:id="rId42"/>
    <p:sldId id="449" r:id="rId43"/>
    <p:sldId id="450" r:id="rId44"/>
    <p:sldId id="451" r:id="rId45"/>
    <p:sldId id="452" r:id="rId46"/>
    <p:sldId id="432" r:id="rId47"/>
    <p:sldId id="383" r:id="rId48"/>
    <p:sldId id="461" r:id="rId49"/>
    <p:sldId id="455" r:id="rId50"/>
    <p:sldId id="456" r:id="rId51"/>
    <p:sldId id="457" r:id="rId52"/>
    <p:sldId id="458" r:id="rId53"/>
    <p:sldId id="385" r:id="rId54"/>
    <p:sldId id="421" r:id="rId55"/>
    <p:sldId id="422" r:id="rId56"/>
    <p:sldId id="423" r:id="rId57"/>
    <p:sldId id="424" r:id="rId58"/>
    <p:sldId id="425" r:id="rId59"/>
    <p:sldId id="426" r:id="rId60"/>
    <p:sldId id="387" r:id="rId61"/>
    <p:sldId id="462" r:id="rId62"/>
    <p:sldId id="453" r:id="rId63"/>
    <p:sldId id="454" r:id="rId64"/>
    <p:sldId id="463" r:id="rId65"/>
    <p:sldId id="464" r:id="rId66"/>
    <p:sldId id="465" r:id="rId67"/>
    <p:sldId id="389" r:id="rId68"/>
    <p:sldId id="396" r:id="rId69"/>
    <p:sldId id="420" r:id="rId70"/>
    <p:sldId id="390" r:id="rId71"/>
    <p:sldId id="294" r:id="rId72"/>
  </p:sldIdLst>
  <p:sldSz cx="12192000" cy="6858000"/>
  <p:notesSz cx="6807200" cy="9939338"/>
  <p:defaultTextStyle>
    <a:defPPr>
      <a:defRPr lang="en-US"/>
    </a:defPPr>
    <a:lvl1pPr algn="l" rtl="0" fontAlgn="base">
      <a:lnSpc>
        <a:spcPct val="90000"/>
      </a:lnSpc>
      <a:spcBef>
        <a:spcPts val="1000"/>
      </a:spcBef>
      <a:spcAft>
        <a:spcPct val="0"/>
      </a:spcAft>
      <a:buClr>
        <a:srgbClr val="244B99"/>
      </a:buClr>
      <a:buFont typeface="Arial" panose="020B0604020202020204" pitchFamily="34" charset="0"/>
      <a:defRPr kern="1200">
        <a:solidFill>
          <a:schemeClr val="tx1"/>
        </a:solidFill>
        <a:latin typeface="Tw Cen MT" panose="020B0602020104020603" pitchFamily="34" charset="0"/>
        <a:ea typeface="+mn-ea"/>
        <a:cs typeface="Arial" panose="020B0604020202020204" pitchFamily="34" charset="0"/>
      </a:defRPr>
    </a:lvl1pPr>
    <a:lvl2pPr marL="457200" algn="l" rtl="0" fontAlgn="base">
      <a:lnSpc>
        <a:spcPct val="90000"/>
      </a:lnSpc>
      <a:spcBef>
        <a:spcPts val="1000"/>
      </a:spcBef>
      <a:spcAft>
        <a:spcPct val="0"/>
      </a:spcAft>
      <a:buClr>
        <a:srgbClr val="244B99"/>
      </a:buClr>
      <a:buFont typeface="Arial" panose="020B0604020202020204" pitchFamily="34" charset="0"/>
      <a:defRPr kern="1200">
        <a:solidFill>
          <a:schemeClr val="tx1"/>
        </a:solidFill>
        <a:latin typeface="Tw Cen MT" panose="020B0602020104020603" pitchFamily="34" charset="0"/>
        <a:ea typeface="+mn-ea"/>
        <a:cs typeface="Arial" panose="020B0604020202020204" pitchFamily="34" charset="0"/>
      </a:defRPr>
    </a:lvl2pPr>
    <a:lvl3pPr marL="914400" algn="l" rtl="0" fontAlgn="base">
      <a:lnSpc>
        <a:spcPct val="90000"/>
      </a:lnSpc>
      <a:spcBef>
        <a:spcPts val="1000"/>
      </a:spcBef>
      <a:spcAft>
        <a:spcPct val="0"/>
      </a:spcAft>
      <a:buClr>
        <a:srgbClr val="244B99"/>
      </a:buClr>
      <a:buFont typeface="Arial" panose="020B0604020202020204" pitchFamily="34" charset="0"/>
      <a:defRPr kern="1200">
        <a:solidFill>
          <a:schemeClr val="tx1"/>
        </a:solidFill>
        <a:latin typeface="Tw Cen MT" panose="020B0602020104020603" pitchFamily="34" charset="0"/>
        <a:ea typeface="+mn-ea"/>
        <a:cs typeface="Arial" panose="020B0604020202020204" pitchFamily="34" charset="0"/>
      </a:defRPr>
    </a:lvl3pPr>
    <a:lvl4pPr marL="1371600" algn="l" rtl="0" fontAlgn="base">
      <a:lnSpc>
        <a:spcPct val="90000"/>
      </a:lnSpc>
      <a:spcBef>
        <a:spcPts val="1000"/>
      </a:spcBef>
      <a:spcAft>
        <a:spcPct val="0"/>
      </a:spcAft>
      <a:buClr>
        <a:srgbClr val="244B99"/>
      </a:buClr>
      <a:buFont typeface="Arial" panose="020B0604020202020204" pitchFamily="34" charset="0"/>
      <a:defRPr kern="1200">
        <a:solidFill>
          <a:schemeClr val="tx1"/>
        </a:solidFill>
        <a:latin typeface="Tw Cen MT" panose="020B0602020104020603" pitchFamily="34" charset="0"/>
        <a:ea typeface="+mn-ea"/>
        <a:cs typeface="Arial" panose="020B0604020202020204" pitchFamily="34" charset="0"/>
      </a:defRPr>
    </a:lvl4pPr>
    <a:lvl5pPr marL="1828800" algn="l" rtl="0" fontAlgn="base">
      <a:lnSpc>
        <a:spcPct val="90000"/>
      </a:lnSpc>
      <a:spcBef>
        <a:spcPts val="1000"/>
      </a:spcBef>
      <a:spcAft>
        <a:spcPct val="0"/>
      </a:spcAft>
      <a:buClr>
        <a:srgbClr val="244B99"/>
      </a:buClr>
      <a:buFont typeface="Arial" panose="020B0604020202020204" pitchFamily="34" charset="0"/>
      <a:defRPr kern="1200">
        <a:solidFill>
          <a:schemeClr val="tx1"/>
        </a:solidFill>
        <a:latin typeface="Tw Cen MT" panose="020B0602020104020603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vvina Efthymiou" initials="" lastIdx="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BA5A9"/>
    <a:srgbClr val="B6CCCE"/>
    <a:srgbClr val="CFD5EA"/>
    <a:srgbClr val="CFDDDF"/>
    <a:srgbClr val="244B99"/>
    <a:srgbClr val="97B8BB"/>
    <a:srgbClr val="86B3E0"/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240" autoAdjust="0"/>
    <p:restoredTop sz="89030" autoAdjust="0"/>
  </p:normalViewPr>
  <p:slideViewPr>
    <p:cSldViewPr snapToGrid="0">
      <p:cViewPr varScale="1">
        <p:scale>
          <a:sx n="96" d="100"/>
          <a:sy n="96" d="100"/>
        </p:scale>
        <p:origin x="320" y="1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864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74"/>
    </p:cViewPr>
  </p:sorterViewPr>
  <p:notesViewPr>
    <p:cSldViewPr snapToGrid="0">
      <p:cViewPr varScale="1">
        <p:scale>
          <a:sx n="80" d="100"/>
          <a:sy n="80" d="100"/>
        </p:scale>
        <p:origin x="380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G:\IPF9\WB20_MNE_TRA02\INTERIM%20REPORT\EDITABLE\BoQ\WB20_MNE-TRA_02%20Cost%20Estimate%20v00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Procjena</a:t>
            </a:r>
            <a:r>
              <a:rPr lang="en-US" baseline="0" dirty="0"/>
              <a:t> </a:t>
            </a:r>
            <a:r>
              <a:rPr lang="en-US" baseline="0" dirty="0" err="1"/>
              <a:t>troškova</a:t>
            </a:r>
            <a:endParaRPr lang="el-GR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chemeClr val="dk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ME"/>
        </a:p>
      </c:txPr>
    </c:title>
    <c:autoTitleDeleted val="0"/>
    <c:plotArea>
      <c:layout>
        <c:manualLayout>
          <c:layoutTarget val="inner"/>
          <c:xMode val="edge"/>
          <c:yMode val="edge"/>
          <c:x val="0.16254863314338036"/>
          <c:y val="0.19167211202596418"/>
          <c:w val="0.82645917291198467"/>
          <c:h val="0.56455155913283783"/>
        </c:manualLayout>
      </c:layout>
      <c:lineChart>
        <c:grouping val="standard"/>
        <c:varyColors val="0"/>
        <c:ser>
          <c:idx val="0"/>
          <c:order val="0"/>
          <c:spPr>
            <a:ln w="22225" cap="rnd" cmpd="sng" algn="ctr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M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'COST SUM'!$M$24:$Q$24</c:f>
              <c:strCache>
                <c:ptCount val="5"/>
                <c:pt idx="0">
                  <c:v>Business as usual Alt.1</c:v>
                </c:pt>
                <c:pt idx="1">
                  <c:v>Business as usual Alt.2</c:v>
                </c:pt>
                <c:pt idx="2">
                  <c:v>Limited Rehabilitation</c:v>
                </c:pt>
                <c:pt idx="3">
                  <c:v>Full modernisation Alt1.</c:v>
                </c:pt>
                <c:pt idx="4">
                  <c:v>Full modernisation Alt2.</c:v>
                </c:pt>
              </c:strCache>
            </c:strRef>
          </c:cat>
          <c:val>
            <c:numRef>
              <c:f>'COST SUM'!$M$25:$Q$25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78D-40CD-8095-540FDF2C438D}"/>
            </c:ext>
          </c:extLst>
        </c:ser>
        <c:ser>
          <c:idx val="1"/>
          <c:order val="1"/>
          <c:spPr>
            <a:ln w="22225" cap="rnd" cmpd="sng" algn="ctr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8.4351292878466697E-2"/>
                  <c:y val="4.647159439039463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78D-40CD-8095-540FDF2C438D}"/>
                </c:ext>
              </c:extLst>
            </c:dLbl>
            <c:dLbl>
              <c:idx val="1"/>
              <c:layout>
                <c:manualLayout>
                  <c:x val="-9.5240585852536253E-2"/>
                  <c:y val="-7.22891468295029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78D-40CD-8095-540FDF2C438D}"/>
                </c:ext>
              </c:extLst>
            </c:dLbl>
            <c:dLbl>
              <c:idx val="2"/>
              <c:layout>
                <c:manualLayout>
                  <c:x val="-5.9850383686810213E-2"/>
                  <c:y val="7.22891468295029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78D-40CD-8095-540FDF2C438D}"/>
                </c:ext>
              </c:extLst>
            </c:dLbl>
            <c:dLbl>
              <c:idx val="3"/>
              <c:layout>
                <c:manualLayout>
                  <c:x val="-0.15513169720991876"/>
                  <c:y val="-3.09810629269298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78D-40CD-8095-540FDF2C438D}"/>
                </c:ext>
              </c:extLst>
            </c:dLbl>
            <c:dLbl>
              <c:idx val="4"/>
              <c:layout>
                <c:manualLayout>
                  <c:x val="-6.5377771651955144E-2"/>
                  <c:y val="-4.130808390257311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78D-40CD-8095-540FDF2C438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M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'COST SUM'!$M$24:$Q$24</c:f>
              <c:strCache>
                <c:ptCount val="5"/>
                <c:pt idx="0">
                  <c:v>Business as usual Alt.1</c:v>
                </c:pt>
                <c:pt idx="1">
                  <c:v>Business as usual Alt.2</c:v>
                </c:pt>
                <c:pt idx="2">
                  <c:v>Limited Rehabilitation</c:v>
                </c:pt>
                <c:pt idx="3">
                  <c:v>Full modernisation Alt1.</c:v>
                </c:pt>
                <c:pt idx="4">
                  <c:v>Full modernisation Alt2.</c:v>
                </c:pt>
              </c:strCache>
            </c:strRef>
          </c:cat>
          <c:val>
            <c:numRef>
              <c:f>'COST SUM'!$M$26:$Q$26</c:f>
              <c:numCache>
                <c:formatCode>#,##0</c:formatCode>
                <c:ptCount val="5"/>
                <c:pt idx="0">
                  <c:v>27188600</c:v>
                </c:pt>
                <c:pt idx="1">
                  <c:v>29562400</c:v>
                </c:pt>
                <c:pt idx="2">
                  <c:v>35358800</c:v>
                </c:pt>
                <c:pt idx="3">
                  <c:v>68226600</c:v>
                </c:pt>
                <c:pt idx="4">
                  <c:v>84421800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D78D-40CD-8095-540FDF2C438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1730593920"/>
        <c:axId val="1730587680"/>
      </c:lineChart>
      <c:catAx>
        <c:axId val="1730593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ME"/>
          </a:p>
        </c:txPr>
        <c:crossAx val="1730587680"/>
        <c:crossesAt val="0"/>
        <c:auto val="1"/>
        <c:lblAlgn val="ctr"/>
        <c:lblOffset val="100"/>
        <c:noMultiLvlLbl val="0"/>
      </c:catAx>
      <c:valAx>
        <c:axId val="1730587680"/>
        <c:scaling>
          <c:orientation val="minMax"/>
          <c:min val="100000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ME"/>
          </a:p>
        </c:txPr>
        <c:crossAx val="1730593920"/>
        <c:crosses val="autoZero"/>
        <c:crossBetween val="between"/>
        <c:majorUnit val="20000000"/>
        <c:minorUnit val="3000000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en-M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r-Latn-RS" noProof="0" dirty="0"/>
              <a:t>Troškovi/</a:t>
            </a:r>
            <a:r>
              <a:rPr lang="sr-Latn-RS" baseline="0" noProof="0" dirty="0"/>
              <a:t> dužina pruge</a:t>
            </a:r>
            <a:endParaRPr lang="sr-Latn-RS" noProof="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chemeClr val="dk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ME"/>
        </a:p>
      </c:txPr>
    </c:title>
    <c:autoTitleDeleted val="0"/>
    <c:plotArea>
      <c:layout>
        <c:manualLayout>
          <c:layoutTarget val="inner"/>
          <c:xMode val="edge"/>
          <c:yMode val="edge"/>
          <c:x val="0.15725333968303096"/>
          <c:y val="0.19634236314602624"/>
          <c:w val="0.82645917291198467"/>
          <c:h val="0.56455155913283783"/>
        </c:manualLayout>
      </c:layout>
      <c:lineChart>
        <c:grouping val="standard"/>
        <c:varyColors val="0"/>
        <c:ser>
          <c:idx val="0"/>
          <c:order val="0"/>
          <c:spPr>
            <a:ln w="22225" cap="rnd" cmpd="sng" algn="ctr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M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'COST SUM'!$M$24:$Q$24</c:f>
              <c:strCache>
                <c:ptCount val="5"/>
                <c:pt idx="0">
                  <c:v>Business as usual Alt.1</c:v>
                </c:pt>
                <c:pt idx="1">
                  <c:v>Business as usual Alt.2</c:v>
                </c:pt>
                <c:pt idx="2">
                  <c:v>Limited Rehabilitation</c:v>
                </c:pt>
                <c:pt idx="3">
                  <c:v>Full modernisation Alt1.</c:v>
                </c:pt>
                <c:pt idx="4">
                  <c:v>Full modernisation Alt2.</c:v>
                </c:pt>
              </c:strCache>
            </c:strRef>
          </c:cat>
          <c:val>
            <c:numRef>
              <c:f>'COST SUM'!$M$25:$Q$25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A17-4D4C-AA64-CF31BE852B48}"/>
            </c:ext>
          </c:extLst>
        </c:ser>
        <c:ser>
          <c:idx val="1"/>
          <c:order val="1"/>
          <c:spPr>
            <a:ln w="22225" cap="rnd" cmpd="sng" algn="ctr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8.4351292878466697E-2"/>
                  <c:y val="4.647159439039463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A17-4D4C-AA64-CF31BE852B48}"/>
                </c:ext>
              </c:extLst>
            </c:dLbl>
            <c:dLbl>
              <c:idx val="1"/>
              <c:layout>
                <c:manualLayout>
                  <c:x val="-9.5240585852536253E-2"/>
                  <c:y val="-7.22891468295029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A17-4D4C-AA64-CF31BE852B48}"/>
                </c:ext>
              </c:extLst>
            </c:dLbl>
            <c:dLbl>
              <c:idx val="2"/>
              <c:layout>
                <c:manualLayout>
                  <c:x val="-5.9850383686810213E-2"/>
                  <c:y val="7.22891468295029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A17-4D4C-AA64-CF31BE852B48}"/>
                </c:ext>
              </c:extLst>
            </c:dLbl>
            <c:dLbl>
              <c:idx val="3"/>
              <c:layout>
                <c:manualLayout>
                  <c:x val="-0.15513169720991876"/>
                  <c:y val="-3.09810629269298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A17-4D4C-AA64-CF31BE852B48}"/>
                </c:ext>
              </c:extLst>
            </c:dLbl>
            <c:dLbl>
              <c:idx val="4"/>
              <c:layout>
                <c:manualLayout>
                  <c:x val="-6.5377771651955144E-2"/>
                  <c:y val="-4.130808390257311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A17-4D4C-AA64-CF31BE852B4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M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'COST SUM'!$M$24:$Q$24</c:f>
              <c:strCache>
                <c:ptCount val="5"/>
                <c:pt idx="0">
                  <c:v>Business as usual Alt.1</c:v>
                </c:pt>
                <c:pt idx="1">
                  <c:v>Business as usual Alt.2</c:v>
                </c:pt>
                <c:pt idx="2">
                  <c:v>Limited Rehabilitation</c:v>
                </c:pt>
                <c:pt idx="3">
                  <c:v>Full modernisation Alt1.</c:v>
                </c:pt>
                <c:pt idx="4">
                  <c:v>Full modernisation Alt2.</c:v>
                </c:pt>
              </c:strCache>
            </c:strRef>
          </c:cat>
          <c:val>
            <c:numRef>
              <c:f>'COST SUM'!$M$28:$Q$28</c:f>
              <c:numCache>
                <c:formatCode>0</c:formatCode>
                <c:ptCount val="5"/>
                <c:pt idx="0">
                  <c:v>1008.3670214738715</c:v>
                </c:pt>
                <c:pt idx="1">
                  <c:v>1096.4061862552387</c:v>
                </c:pt>
                <c:pt idx="2">
                  <c:v>1311.3822645848013</c:v>
                </c:pt>
                <c:pt idx="3">
                  <c:v>2530.3786670622703</c:v>
                </c:pt>
                <c:pt idx="4">
                  <c:v>3131.0239958461598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7A17-4D4C-AA64-CF31BE852B4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1730593920"/>
        <c:axId val="1730587680"/>
      </c:lineChart>
      <c:catAx>
        <c:axId val="1730593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ME"/>
          </a:p>
        </c:txPr>
        <c:crossAx val="1730587680"/>
        <c:crossesAt val="0"/>
        <c:auto val="1"/>
        <c:lblAlgn val="ctr"/>
        <c:lblOffset val="100"/>
        <c:noMultiLvlLbl val="0"/>
      </c:catAx>
      <c:valAx>
        <c:axId val="1730587680"/>
        <c:scaling>
          <c:orientation val="minMax"/>
          <c:max val="3500"/>
          <c:min val="5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ME"/>
          </a:p>
        </c:txPr>
        <c:crossAx val="1730593920"/>
        <c:crosses val="autoZero"/>
        <c:crossBetween val="between"/>
        <c:majorUnit val="500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en-M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#9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51D8B2-2710-48EC-9952-32DB918B07F0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DE63913-85EF-4AB8-A103-7D9344ED39E4}">
      <dgm:prSet phldrT="[Text]"/>
      <dgm:spPr/>
      <dgm:t>
        <a:bodyPr/>
        <a:lstStyle/>
        <a:p>
          <a:pPr>
            <a:buClrTx/>
            <a:buFont typeface="Wingdings" panose="05000000000000000000" pitchFamily="2" charset="2"/>
            <a:buChar char="ü"/>
          </a:pPr>
          <a:r>
            <a:rPr lang="sr-Latn-ME" b="1" dirty="0">
              <a:latin typeface="+mn-lt"/>
              <a:cs typeface="+mn-cs"/>
            </a:rPr>
            <a:t>Posao kao i obično </a:t>
          </a:r>
          <a:r>
            <a:rPr lang="en-GB" b="1" dirty="0">
              <a:latin typeface="+mn-lt"/>
              <a:cs typeface="+mn-cs"/>
            </a:rPr>
            <a:t>(Alt.1 </a:t>
          </a:r>
          <a:r>
            <a:rPr lang="sr-Latn-ME" b="1" dirty="0">
              <a:latin typeface="+mn-lt"/>
              <a:cs typeface="+mn-cs"/>
            </a:rPr>
            <a:t>i</a:t>
          </a:r>
          <a:r>
            <a:rPr lang="en-GB" b="1" dirty="0">
              <a:latin typeface="+mn-lt"/>
              <a:cs typeface="+mn-cs"/>
            </a:rPr>
            <a:t> Alt. 2)</a:t>
          </a:r>
          <a:endParaRPr lang="en-US" dirty="0"/>
        </a:p>
      </dgm:t>
    </dgm:pt>
    <dgm:pt modelId="{A5835F0C-DD78-40BF-BC94-25A088AD2F9E}" type="parTrans" cxnId="{66CEE32C-7C8C-4C5E-9050-28872FE0ABAD}">
      <dgm:prSet/>
      <dgm:spPr/>
      <dgm:t>
        <a:bodyPr/>
        <a:lstStyle/>
        <a:p>
          <a:endParaRPr lang="en-US"/>
        </a:p>
      </dgm:t>
    </dgm:pt>
    <dgm:pt modelId="{4CC7715F-656B-4771-8AD5-930FD1E6E8BF}" type="sibTrans" cxnId="{66CEE32C-7C8C-4C5E-9050-28872FE0ABAD}">
      <dgm:prSet/>
      <dgm:spPr/>
      <dgm:t>
        <a:bodyPr/>
        <a:lstStyle/>
        <a:p>
          <a:endParaRPr lang="en-US"/>
        </a:p>
      </dgm:t>
    </dgm:pt>
    <dgm:pt modelId="{5DB6F68A-2607-436F-8D6E-97D085A2FBF5}">
      <dgm:prSet phldrT="[Text]"/>
      <dgm:spPr/>
      <dgm:t>
        <a:bodyPr/>
        <a:lstStyle/>
        <a:p>
          <a:r>
            <a:rPr lang="sr-Latn-ME" dirty="0"/>
            <a:t>Minimalne potrebne intervencije, neophodne da održe prugu u trenutnom nivou rada ( ili za nivo rada za koji je prvobitno i projektovana</a:t>
          </a:r>
          <a:r>
            <a:rPr lang="en-US" dirty="0"/>
            <a:t>)</a:t>
          </a:r>
        </a:p>
      </dgm:t>
    </dgm:pt>
    <dgm:pt modelId="{C6F82248-B050-48D9-8D58-D0B347F25FD2}" type="parTrans" cxnId="{A67B35D9-07F5-4082-8721-18ED9D65AD97}">
      <dgm:prSet/>
      <dgm:spPr/>
      <dgm:t>
        <a:bodyPr/>
        <a:lstStyle/>
        <a:p>
          <a:endParaRPr lang="en-US"/>
        </a:p>
      </dgm:t>
    </dgm:pt>
    <dgm:pt modelId="{50977015-50B1-4BE2-BC95-FE095337B568}" type="sibTrans" cxnId="{A67B35D9-07F5-4082-8721-18ED9D65AD97}">
      <dgm:prSet/>
      <dgm:spPr/>
      <dgm:t>
        <a:bodyPr/>
        <a:lstStyle/>
        <a:p>
          <a:endParaRPr lang="en-US"/>
        </a:p>
      </dgm:t>
    </dgm:pt>
    <dgm:pt modelId="{ADE76A87-B8B4-4F9A-B346-59660ADA6A59}">
      <dgm:prSet phldrT="[Text]"/>
      <dgm:spPr/>
      <dgm:t>
        <a:bodyPr/>
        <a:lstStyle/>
        <a:p>
          <a:r>
            <a:rPr lang="sr-Latn-ME" dirty="0"/>
            <a:t>Korišćenje nacionalnih standarda</a:t>
          </a:r>
          <a:endParaRPr lang="en-US" dirty="0"/>
        </a:p>
      </dgm:t>
    </dgm:pt>
    <dgm:pt modelId="{C7626CA9-0B88-4BDE-9EF8-9A3D72AF06D5}" type="parTrans" cxnId="{EABA9B81-8212-47D1-8DB9-88FD69658A21}">
      <dgm:prSet/>
      <dgm:spPr/>
      <dgm:t>
        <a:bodyPr/>
        <a:lstStyle/>
        <a:p>
          <a:endParaRPr lang="en-US"/>
        </a:p>
      </dgm:t>
    </dgm:pt>
    <dgm:pt modelId="{F9A39ADC-4CB0-433D-A6B3-9AB408D710D2}" type="sibTrans" cxnId="{EABA9B81-8212-47D1-8DB9-88FD69658A21}">
      <dgm:prSet/>
      <dgm:spPr/>
      <dgm:t>
        <a:bodyPr/>
        <a:lstStyle/>
        <a:p>
          <a:endParaRPr lang="en-US"/>
        </a:p>
      </dgm:t>
    </dgm:pt>
    <dgm:pt modelId="{74AF98EC-1322-4443-B12F-49C7989DBE5B}">
      <dgm:prSet phldrT="[Text]"/>
      <dgm:spPr/>
      <dgm:t>
        <a:bodyPr/>
        <a:lstStyle/>
        <a:p>
          <a:pPr>
            <a:buClrTx/>
            <a:buFont typeface="Wingdings" panose="05000000000000000000" pitchFamily="2" charset="2"/>
            <a:buChar char="ü"/>
          </a:pPr>
          <a:r>
            <a:rPr lang="sr-Latn-ME" b="1" dirty="0">
              <a:latin typeface="+mn-lt"/>
              <a:cs typeface="+mn-cs"/>
            </a:rPr>
            <a:t>Ograničena rehabilitacija</a:t>
          </a:r>
          <a:endParaRPr lang="en-US" dirty="0"/>
        </a:p>
      </dgm:t>
    </dgm:pt>
    <dgm:pt modelId="{1DE2576B-BA0A-4BF5-B24A-56DB4D2F9E3B}" type="parTrans" cxnId="{318B863B-6DBD-495D-AC1D-DB1D63C1184D}">
      <dgm:prSet/>
      <dgm:spPr/>
      <dgm:t>
        <a:bodyPr/>
        <a:lstStyle/>
        <a:p>
          <a:endParaRPr lang="en-US"/>
        </a:p>
      </dgm:t>
    </dgm:pt>
    <dgm:pt modelId="{D14095D3-D2EF-4791-89D2-C65F663B844F}" type="sibTrans" cxnId="{318B863B-6DBD-495D-AC1D-DB1D63C1184D}">
      <dgm:prSet/>
      <dgm:spPr/>
      <dgm:t>
        <a:bodyPr/>
        <a:lstStyle/>
        <a:p>
          <a:endParaRPr lang="en-US"/>
        </a:p>
      </dgm:t>
    </dgm:pt>
    <dgm:pt modelId="{C7BCA610-4D9C-4227-8D57-76ED81E69E4C}">
      <dgm:prSet phldrT="[Text]"/>
      <dgm:spPr/>
      <dgm:t>
        <a:bodyPr/>
        <a:lstStyle/>
        <a:p>
          <a:r>
            <a:rPr lang="sr-Latn-ME" dirty="0"/>
            <a:t>Ograničena rehabilitacija</a:t>
          </a:r>
          <a:endParaRPr lang="en-US" dirty="0"/>
        </a:p>
      </dgm:t>
    </dgm:pt>
    <dgm:pt modelId="{D30A0A03-CA45-4E3F-B222-ED33C6CC1296}" type="parTrans" cxnId="{D8D3ADF1-5F17-4C96-8A84-FC2F69710EE8}">
      <dgm:prSet/>
      <dgm:spPr/>
      <dgm:t>
        <a:bodyPr/>
        <a:lstStyle/>
        <a:p>
          <a:endParaRPr lang="en-US"/>
        </a:p>
      </dgm:t>
    </dgm:pt>
    <dgm:pt modelId="{A7446E20-A79A-4217-9AAD-8C8A67CA0BF7}" type="sibTrans" cxnId="{D8D3ADF1-5F17-4C96-8A84-FC2F69710EE8}">
      <dgm:prSet/>
      <dgm:spPr/>
      <dgm:t>
        <a:bodyPr/>
        <a:lstStyle/>
        <a:p>
          <a:endParaRPr lang="en-US"/>
        </a:p>
      </dgm:t>
    </dgm:pt>
    <dgm:pt modelId="{A448D363-4C48-4310-A70C-F3AF0DED902E}">
      <dgm:prSet phldrT="[Text]"/>
      <dgm:spPr/>
      <dgm:t>
        <a:bodyPr/>
        <a:lstStyle/>
        <a:p>
          <a:r>
            <a:rPr lang="en-US" dirty="0"/>
            <a:t>TSI </a:t>
          </a:r>
          <a:r>
            <a:rPr lang="sr-Latn-ME" dirty="0"/>
            <a:t>zahtjevi djelimično postignuti</a:t>
          </a:r>
          <a:endParaRPr lang="en-US" dirty="0"/>
        </a:p>
      </dgm:t>
    </dgm:pt>
    <dgm:pt modelId="{403E2686-7106-4CC9-9A87-036330E55D0B}" type="parTrans" cxnId="{F3C52E01-9BD7-4383-839E-F29DED136EBB}">
      <dgm:prSet/>
      <dgm:spPr/>
      <dgm:t>
        <a:bodyPr/>
        <a:lstStyle/>
        <a:p>
          <a:endParaRPr lang="en-US"/>
        </a:p>
      </dgm:t>
    </dgm:pt>
    <dgm:pt modelId="{8C134F02-BA72-481B-9E0D-D83AD8B357EA}" type="sibTrans" cxnId="{F3C52E01-9BD7-4383-839E-F29DED136EBB}">
      <dgm:prSet/>
      <dgm:spPr/>
      <dgm:t>
        <a:bodyPr/>
        <a:lstStyle/>
        <a:p>
          <a:endParaRPr lang="en-US"/>
        </a:p>
      </dgm:t>
    </dgm:pt>
    <dgm:pt modelId="{505069AE-EB16-4DE9-B790-E2D10A58E9EF}">
      <dgm:prSet phldrT="[Text]"/>
      <dgm:spPr/>
      <dgm:t>
        <a:bodyPr/>
        <a:lstStyle/>
        <a:p>
          <a:r>
            <a:rPr lang="sr-Latn-ME" b="1" dirty="0">
              <a:latin typeface="+mn-lt"/>
              <a:cs typeface="+mn-cs"/>
            </a:rPr>
            <a:t>Potpuna modernizacija</a:t>
          </a:r>
          <a:endParaRPr lang="el-GR" b="1" dirty="0">
            <a:latin typeface="+mn-lt"/>
            <a:cs typeface="+mn-cs"/>
          </a:endParaRPr>
        </a:p>
        <a:p>
          <a:r>
            <a:rPr lang="el-GR" b="1" dirty="0">
              <a:latin typeface="+mn-lt"/>
              <a:cs typeface="+mn-cs"/>
            </a:rPr>
            <a:t>(Α</a:t>
          </a:r>
          <a:r>
            <a:rPr lang="de-DE" b="1" dirty="0">
              <a:latin typeface="+mn-lt"/>
              <a:cs typeface="+mn-cs"/>
            </a:rPr>
            <a:t>lt.1 </a:t>
          </a:r>
          <a:r>
            <a:rPr lang="sr-Latn-ME" b="1" dirty="0">
              <a:latin typeface="+mn-lt"/>
              <a:cs typeface="+mn-cs"/>
            </a:rPr>
            <a:t>i</a:t>
          </a:r>
          <a:r>
            <a:rPr lang="de-DE" b="1" dirty="0">
              <a:latin typeface="+mn-lt"/>
              <a:cs typeface="+mn-cs"/>
            </a:rPr>
            <a:t> Alt.2)</a:t>
          </a:r>
          <a:r>
            <a:rPr lang="en-GB" b="1" dirty="0">
              <a:latin typeface="+mn-lt"/>
              <a:cs typeface="+mn-cs"/>
            </a:rPr>
            <a:t> </a:t>
          </a:r>
          <a:endParaRPr lang="en-US" dirty="0"/>
        </a:p>
      </dgm:t>
    </dgm:pt>
    <dgm:pt modelId="{0F09BF25-D2ED-4BB8-A3D7-56B1AE8F509F}" type="parTrans" cxnId="{5843D1A2-41F3-4D81-9A8E-6AB45031F8D4}">
      <dgm:prSet/>
      <dgm:spPr/>
      <dgm:t>
        <a:bodyPr/>
        <a:lstStyle/>
        <a:p>
          <a:endParaRPr lang="en-US"/>
        </a:p>
      </dgm:t>
    </dgm:pt>
    <dgm:pt modelId="{41CC326B-2860-4D87-AFC4-85124405A5A5}" type="sibTrans" cxnId="{5843D1A2-41F3-4D81-9A8E-6AB45031F8D4}">
      <dgm:prSet/>
      <dgm:spPr/>
      <dgm:t>
        <a:bodyPr/>
        <a:lstStyle/>
        <a:p>
          <a:endParaRPr lang="en-US"/>
        </a:p>
      </dgm:t>
    </dgm:pt>
    <dgm:pt modelId="{4856C695-1592-40CC-95E9-CE1A3719502A}">
      <dgm:prSet phldrT="[Text]"/>
      <dgm:spPr/>
      <dgm:t>
        <a:bodyPr/>
        <a:lstStyle/>
        <a:p>
          <a:r>
            <a:rPr lang="sr-Latn-ME" dirty="0"/>
            <a:t>Sve intervencije potrebne za postizanje usaglašenosti sa </a:t>
          </a:r>
          <a:r>
            <a:rPr lang="en-US" dirty="0"/>
            <a:t>TEN-T standard</a:t>
          </a:r>
          <a:r>
            <a:rPr lang="sr-Latn-ME" dirty="0"/>
            <a:t>ima</a:t>
          </a:r>
          <a:endParaRPr lang="en-US" dirty="0"/>
        </a:p>
      </dgm:t>
    </dgm:pt>
    <dgm:pt modelId="{63AE751F-ED7D-4912-8D2D-F0393F6D041D}" type="parTrans" cxnId="{887C96E5-6C3D-416A-8474-8C4ED1007107}">
      <dgm:prSet/>
      <dgm:spPr/>
      <dgm:t>
        <a:bodyPr/>
        <a:lstStyle/>
        <a:p>
          <a:endParaRPr lang="en-US"/>
        </a:p>
      </dgm:t>
    </dgm:pt>
    <dgm:pt modelId="{DE3B5E66-8DA4-46E3-85CF-A28DE7D990D0}" type="sibTrans" cxnId="{887C96E5-6C3D-416A-8474-8C4ED1007107}">
      <dgm:prSet/>
      <dgm:spPr/>
      <dgm:t>
        <a:bodyPr/>
        <a:lstStyle/>
        <a:p>
          <a:endParaRPr lang="en-US"/>
        </a:p>
      </dgm:t>
    </dgm:pt>
    <dgm:pt modelId="{55A534E3-7646-4683-9BBC-FF5D09289625}">
      <dgm:prSet phldrT="[Text]"/>
      <dgm:spPr/>
      <dgm:t>
        <a:bodyPr/>
        <a:lstStyle/>
        <a:p>
          <a:r>
            <a:rPr lang="en-US" dirty="0"/>
            <a:t>TSI </a:t>
          </a:r>
          <a:r>
            <a:rPr lang="sr-Latn-ME" dirty="0"/>
            <a:t>zahtjevi postignuti</a:t>
          </a:r>
          <a:r>
            <a:rPr lang="en-US" dirty="0"/>
            <a:t>.</a:t>
          </a:r>
        </a:p>
      </dgm:t>
    </dgm:pt>
    <dgm:pt modelId="{E19BB8E7-8C3D-4AFD-ABA8-0C0AF6B47A82}" type="parTrans" cxnId="{8CE3C45D-AC1B-4453-AD90-E3AAA65A6A88}">
      <dgm:prSet/>
      <dgm:spPr/>
      <dgm:t>
        <a:bodyPr/>
        <a:lstStyle/>
        <a:p>
          <a:endParaRPr lang="en-US"/>
        </a:p>
      </dgm:t>
    </dgm:pt>
    <dgm:pt modelId="{66FBFE96-BB70-475D-B7FE-FB499259D33F}" type="sibTrans" cxnId="{8CE3C45D-AC1B-4453-AD90-E3AAA65A6A88}">
      <dgm:prSet/>
      <dgm:spPr/>
      <dgm:t>
        <a:bodyPr/>
        <a:lstStyle/>
        <a:p>
          <a:endParaRPr lang="en-US"/>
        </a:p>
      </dgm:t>
    </dgm:pt>
    <dgm:pt modelId="{2C917E0E-A0DB-493D-9FBA-3247BF7D90EC}">
      <dgm:prSet phldrT="[Text]"/>
      <dgm:spPr/>
      <dgm:t>
        <a:bodyPr/>
        <a:lstStyle/>
        <a:p>
          <a:r>
            <a:rPr lang="en-US" dirty="0"/>
            <a:t>TSI </a:t>
          </a:r>
          <a:r>
            <a:rPr lang="sr-Latn-ME" dirty="0"/>
            <a:t>zahtjevi nijesu postignuti</a:t>
          </a:r>
          <a:r>
            <a:rPr lang="en-US" dirty="0"/>
            <a:t>.</a:t>
          </a:r>
        </a:p>
      </dgm:t>
    </dgm:pt>
    <dgm:pt modelId="{164D85B9-FD72-486D-8CAD-9DF959183DE7}" type="parTrans" cxnId="{D880A6BF-9961-42D7-85CD-132F815F83E6}">
      <dgm:prSet/>
      <dgm:spPr/>
      <dgm:t>
        <a:bodyPr/>
        <a:lstStyle/>
        <a:p>
          <a:endParaRPr lang="en-US"/>
        </a:p>
      </dgm:t>
    </dgm:pt>
    <dgm:pt modelId="{FD6B8036-E436-494A-8C8C-0E8F27B14A21}" type="sibTrans" cxnId="{D880A6BF-9961-42D7-85CD-132F815F83E6}">
      <dgm:prSet/>
      <dgm:spPr/>
      <dgm:t>
        <a:bodyPr/>
        <a:lstStyle/>
        <a:p>
          <a:endParaRPr lang="en-US"/>
        </a:p>
      </dgm:t>
    </dgm:pt>
    <dgm:pt modelId="{CBA9F1D1-648E-4E4B-84B7-BA498054D800}">
      <dgm:prSet phldrT="[Text]"/>
      <dgm:spPr/>
      <dgm:t>
        <a:bodyPr/>
        <a:lstStyle/>
        <a:p>
          <a:r>
            <a:rPr lang="sr-Latn-ME" dirty="0"/>
            <a:t>Korišćenje međunarodnih standarda</a:t>
          </a:r>
          <a:endParaRPr lang="en-US" dirty="0"/>
        </a:p>
      </dgm:t>
    </dgm:pt>
    <dgm:pt modelId="{F655C80D-00AF-4E54-A124-1B93CFDBF055}" type="parTrans" cxnId="{9D59D3C0-D667-4B0E-8C3D-A177D73D7A1B}">
      <dgm:prSet/>
      <dgm:spPr/>
      <dgm:t>
        <a:bodyPr/>
        <a:lstStyle/>
        <a:p>
          <a:endParaRPr lang="en-US"/>
        </a:p>
      </dgm:t>
    </dgm:pt>
    <dgm:pt modelId="{5E83037C-4B01-433E-9B4F-46C28B38413B}" type="sibTrans" cxnId="{9D59D3C0-D667-4B0E-8C3D-A177D73D7A1B}">
      <dgm:prSet/>
      <dgm:spPr/>
      <dgm:t>
        <a:bodyPr/>
        <a:lstStyle/>
        <a:p>
          <a:endParaRPr lang="en-US"/>
        </a:p>
      </dgm:t>
    </dgm:pt>
    <dgm:pt modelId="{AAFACA13-09CD-4BCF-A532-3E56C2D0411B}" type="pres">
      <dgm:prSet presAssocID="{4851D8B2-2710-48EC-9952-32DB918B07F0}" presName="Name0" presStyleCnt="0">
        <dgm:presLayoutVars>
          <dgm:dir/>
          <dgm:animLvl val="lvl"/>
          <dgm:resizeHandles val="exact"/>
        </dgm:presLayoutVars>
      </dgm:prSet>
      <dgm:spPr/>
    </dgm:pt>
    <dgm:pt modelId="{42240588-6CA7-4A1A-BD30-623CB5057ED4}" type="pres">
      <dgm:prSet presAssocID="{2DE63913-85EF-4AB8-A103-7D9344ED39E4}" presName="linNode" presStyleCnt="0"/>
      <dgm:spPr/>
    </dgm:pt>
    <dgm:pt modelId="{55AE1EBC-6A4E-4648-B136-99834FB9A956}" type="pres">
      <dgm:prSet presAssocID="{2DE63913-85EF-4AB8-A103-7D9344ED39E4}" presName="parentText" presStyleLbl="node1" presStyleIdx="0" presStyleCnt="3" custScaleX="85847" custScaleY="61540">
        <dgm:presLayoutVars>
          <dgm:chMax val="1"/>
          <dgm:bulletEnabled val="1"/>
        </dgm:presLayoutVars>
      </dgm:prSet>
      <dgm:spPr/>
    </dgm:pt>
    <dgm:pt modelId="{D35B3AB6-1F6E-4F29-B669-A24858138C5E}" type="pres">
      <dgm:prSet presAssocID="{2DE63913-85EF-4AB8-A103-7D9344ED39E4}" presName="descendantText" presStyleLbl="alignAccFollowNode1" presStyleIdx="0" presStyleCnt="3">
        <dgm:presLayoutVars>
          <dgm:bulletEnabled val="1"/>
        </dgm:presLayoutVars>
      </dgm:prSet>
      <dgm:spPr/>
    </dgm:pt>
    <dgm:pt modelId="{F3CEC0C5-B343-40E4-B8B3-1BE24B402F0A}" type="pres">
      <dgm:prSet presAssocID="{4CC7715F-656B-4771-8AD5-930FD1E6E8BF}" presName="sp" presStyleCnt="0"/>
      <dgm:spPr/>
    </dgm:pt>
    <dgm:pt modelId="{81D3150A-55DB-48F7-9AB5-FE0C509B2DBB}" type="pres">
      <dgm:prSet presAssocID="{74AF98EC-1322-4443-B12F-49C7989DBE5B}" presName="linNode" presStyleCnt="0"/>
      <dgm:spPr/>
    </dgm:pt>
    <dgm:pt modelId="{D7CBE255-9CE4-407B-8815-E4A41E2BF7DA}" type="pres">
      <dgm:prSet presAssocID="{74AF98EC-1322-4443-B12F-49C7989DBE5B}" presName="parentText" presStyleLbl="node1" presStyleIdx="1" presStyleCnt="3" custScaleX="86847" custScaleY="61082">
        <dgm:presLayoutVars>
          <dgm:chMax val="1"/>
          <dgm:bulletEnabled val="1"/>
        </dgm:presLayoutVars>
      </dgm:prSet>
      <dgm:spPr/>
    </dgm:pt>
    <dgm:pt modelId="{C6103755-2094-40D6-9F4D-71BE0C6F1866}" type="pres">
      <dgm:prSet presAssocID="{74AF98EC-1322-4443-B12F-49C7989DBE5B}" presName="descendantText" presStyleLbl="alignAccFollowNode1" presStyleIdx="1" presStyleCnt="3">
        <dgm:presLayoutVars>
          <dgm:bulletEnabled val="1"/>
        </dgm:presLayoutVars>
      </dgm:prSet>
      <dgm:spPr/>
    </dgm:pt>
    <dgm:pt modelId="{FC7BCA3C-7E06-47D1-B8D3-AEF3DC6D56F9}" type="pres">
      <dgm:prSet presAssocID="{D14095D3-D2EF-4791-89D2-C65F663B844F}" presName="sp" presStyleCnt="0"/>
      <dgm:spPr/>
    </dgm:pt>
    <dgm:pt modelId="{13FA323A-F0D4-42AA-963E-27169056BB60}" type="pres">
      <dgm:prSet presAssocID="{505069AE-EB16-4DE9-B790-E2D10A58E9EF}" presName="linNode" presStyleCnt="0"/>
      <dgm:spPr/>
    </dgm:pt>
    <dgm:pt modelId="{BA71E524-CF52-4E0C-ADB4-BB9AD1A5986D}" type="pres">
      <dgm:prSet presAssocID="{505069AE-EB16-4DE9-B790-E2D10A58E9EF}" presName="parentText" presStyleLbl="node1" presStyleIdx="2" presStyleCnt="3" custScaleX="88847" custScaleY="70135" custLinFactNeighborX="643" custLinFactNeighborY="4963">
        <dgm:presLayoutVars>
          <dgm:chMax val="1"/>
          <dgm:bulletEnabled val="1"/>
        </dgm:presLayoutVars>
      </dgm:prSet>
      <dgm:spPr/>
    </dgm:pt>
    <dgm:pt modelId="{0184C8D6-AFF8-4543-A681-0E51D45F2BB7}" type="pres">
      <dgm:prSet presAssocID="{505069AE-EB16-4DE9-B790-E2D10A58E9EF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F3C52E01-9BD7-4383-839E-F29DED136EBB}" srcId="{74AF98EC-1322-4443-B12F-49C7989DBE5B}" destId="{A448D363-4C48-4310-A70C-F3AF0DED902E}" srcOrd="2" destOrd="0" parTransId="{403E2686-7106-4CC9-9A87-036330E55D0B}" sibTransId="{8C134F02-BA72-481B-9E0D-D83AD8B357EA}"/>
    <dgm:cxn modelId="{624F6102-4175-41C6-8E61-26B00EEB8218}" type="presOf" srcId="{4851D8B2-2710-48EC-9952-32DB918B07F0}" destId="{AAFACA13-09CD-4BCF-A532-3E56C2D0411B}" srcOrd="0" destOrd="0" presId="urn:microsoft.com/office/officeart/2005/8/layout/vList5"/>
    <dgm:cxn modelId="{DDF8F30A-89D1-4F16-A925-8613B8C8C7D0}" type="presOf" srcId="{2DE63913-85EF-4AB8-A103-7D9344ED39E4}" destId="{55AE1EBC-6A4E-4648-B136-99834FB9A956}" srcOrd="0" destOrd="0" presId="urn:microsoft.com/office/officeart/2005/8/layout/vList5"/>
    <dgm:cxn modelId="{24556B0F-4769-4F50-883D-C6368BBA6D88}" type="presOf" srcId="{5DB6F68A-2607-436F-8D6E-97D085A2FBF5}" destId="{D35B3AB6-1F6E-4F29-B669-A24858138C5E}" srcOrd="0" destOrd="0" presId="urn:microsoft.com/office/officeart/2005/8/layout/vList5"/>
    <dgm:cxn modelId="{66CEE32C-7C8C-4C5E-9050-28872FE0ABAD}" srcId="{4851D8B2-2710-48EC-9952-32DB918B07F0}" destId="{2DE63913-85EF-4AB8-A103-7D9344ED39E4}" srcOrd="0" destOrd="0" parTransId="{A5835F0C-DD78-40BF-BC94-25A088AD2F9E}" sibTransId="{4CC7715F-656B-4771-8AD5-930FD1E6E8BF}"/>
    <dgm:cxn modelId="{5D6F682F-7A33-4998-8416-7E17AE16ABF7}" type="presOf" srcId="{A448D363-4C48-4310-A70C-F3AF0DED902E}" destId="{C6103755-2094-40D6-9F4D-71BE0C6F1866}" srcOrd="0" destOrd="2" presId="urn:microsoft.com/office/officeart/2005/8/layout/vList5"/>
    <dgm:cxn modelId="{318B863B-6DBD-495D-AC1D-DB1D63C1184D}" srcId="{4851D8B2-2710-48EC-9952-32DB918B07F0}" destId="{74AF98EC-1322-4443-B12F-49C7989DBE5B}" srcOrd="1" destOrd="0" parTransId="{1DE2576B-BA0A-4BF5-B24A-56DB4D2F9E3B}" sibTransId="{D14095D3-D2EF-4791-89D2-C65F663B844F}"/>
    <dgm:cxn modelId="{BA7D334A-8422-4C4E-BE30-2ADCE3A33D82}" type="presOf" srcId="{74AF98EC-1322-4443-B12F-49C7989DBE5B}" destId="{D7CBE255-9CE4-407B-8815-E4A41E2BF7DA}" srcOrd="0" destOrd="0" presId="urn:microsoft.com/office/officeart/2005/8/layout/vList5"/>
    <dgm:cxn modelId="{8CE3C45D-AC1B-4453-AD90-E3AAA65A6A88}" srcId="{505069AE-EB16-4DE9-B790-E2D10A58E9EF}" destId="{55A534E3-7646-4683-9BBC-FF5D09289625}" srcOrd="1" destOrd="0" parTransId="{E19BB8E7-8C3D-4AFD-ABA8-0C0AF6B47A82}" sibTransId="{66FBFE96-BB70-475D-B7FE-FB499259D33F}"/>
    <dgm:cxn modelId="{41BAEA5F-B8F3-40B2-A0E1-CE82EDF7C9EF}" type="presOf" srcId="{CBA9F1D1-648E-4E4B-84B7-BA498054D800}" destId="{C6103755-2094-40D6-9F4D-71BE0C6F1866}" srcOrd="0" destOrd="1" presId="urn:microsoft.com/office/officeart/2005/8/layout/vList5"/>
    <dgm:cxn modelId="{AE01AD70-5434-4426-9215-1F4398D3BBA1}" type="presOf" srcId="{4856C695-1592-40CC-95E9-CE1A3719502A}" destId="{0184C8D6-AFF8-4543-A681-0E51D45F2BB7}" srcOrd="0" destOrd="0" presId="urn:microsoft.com/office/officeart/2005/8/layout/vList5"/>
    <dgm:cxn modelId="{B6DAB075-0D22-4E78-BA9C-0ECFC623DDCE}" type="presOf" srcId="{55A534E3-7646-4683-9BBC-FF5D09289625}" destId="{0184C8D6-AFF8-4543-A681-0E51D45F2BB7}" srcOrd="0" destOrd="1" presId="urn:microsoft.com/office/officeart/2005/8/layout/vList5"/>
    <dgm:cxn modelId="{87A75780-945A-4AAF-B5C8-FDC7585C3A9D}" type="presOf" srcId="{ADE76A87-B8B4-4F9A-B346-59660ADA6A59}" destId="{D35B3AB6-1F6E-4F29-B669-A24858138C5E}" srcOrd="0" destOrd="1" presId="urn:microsoft.com/office/officeart/2005/8/layout/vList5"/>
    <dgm:cxn modelId="{EABA9B81-8212-47D1-8DB9-88FD69658A21}" srcId="{2DE63913-85EF-4AB8-A103-7D9344ED39E4}" destId="{ADE76A87-B8B4-4F9A-B346-59660ADA6A59}" srcOrd="1" destOrd="0" parTransId="{C7626CA9-0B88-4BDE-9EF8-9A3D72AF06D5}" sibTransId="{F9A39ADC-4CB0-433D-A6B3-9AB408D710D2}"/>
    <dgm:cxn modelId="{22EC4291-ADF7-4581-9D36-A861FD3CE1F5}" type="presOf" srcId="{505069AE-EB16-4DE9-B790-E2D10A58E9EF}" destId="{BA71E524-CF52-4E0C-ADB4-BB9AD1A5986D}" srcOrd="0" destOrd="0" presId="urn:microsoft.com/office/officeart/2005/8/layout/vList5"/>
    <dgm:cxn modelId="{5843D1A2-41F3-4D81-9A8E-6AB45031F8D4}" srcId="{4851D8B2-2710-48EC-9952-32DB918B07F0}" destId="{505069AE-EB16-4DE9-B790-E2D10A58E9EF}" srcOrd="2" destOrd="0" parTransId="{0F09BF25-D2ED-4BB8-A3D7-56B1AE8F509F}" sibTransId="{41CC326B-2860-4D87-AFC4-85124405A5A5}"/>
    <dgm:cxn modelId="{CC6EB9AB-14B4-43AF-9330-E8347F4FB78D}" type="presOf" srcId="{C7BCA610-4D9C-4227-8D57-76ED81E69E4C}" destId="{C6103755-2094-40D6-9F4D-71BE0C6F1866}" srcOrd="0" destOrd="0" presId="urn:microsoft.com/office/officeart/2005/8/layout/vList5"/>
    <dgm:cxn modelId="{9B2655B6-2D0B-4041-94D3-1090A363E0EA}" type="presOf" srcId="{2C917E0E-A0DB-493D-9FBA-3247BF7D90EC}" destId="{D35B3AB6-1F6E-4F29-B669-A24858138C5E}" srcOrd="0" destOrd="2" presId="urn:microsoft.com/office/officeart/2005/8/layout/vList5"/>
    <dgm:cxn modelId="{D880A6BF-9961-42D7-85CD-132F815F83E6}" srcId="{2DE63913-85EF-4AB8-A103-7D9344ED39E4}" destId="{2C917E0E-A0DB-493D-9FBA-3247BF7D90EC}" srcOrd="2" destOrd="0" parTransId="{164D85B9-FD72-486D-8CAD-9DF959183DE7}" sibTransId="{FD6B8036-E436-494A-8C8C-0E8F27B14A21}"/>
    <dgm:cxn modelId="{9D59D3C0-D667-4B0E-8C3D-A177D73D7A1B}" srcId="{74AF98EC-1322-4443-B12F-49C7989DBE5B}" destId="{CBA9F1D1-648E-4E4B-84B7-BA498054D800}" srcOrd="1" destOrd="0" parTransId="{F655C80D-00AF-4E54-A124-1B93CFDBF055}" sibTransId="{5E83037C-4B01-433E-9B4F-46C28B38413B}"/>
    <dgm:cxn modelId="{A67B35D9-07F5-4082-8721-18ED9D65AD97}" srcId="{2DE63913-85EF-4AB8-A103-7D9344ED39E4}" destId="{5DB6F68A-2607-436F-8D6E-97D085A2FBF5}" srcOrd="0" destOrd="0" parTransId="{C6F82248-B050-48D9-8D58-D0B347F25FD2}" sibTransId="{50977015-50B1-4BE2-BC95-FE095337B568}"/>
    <dgm:cxn modelId="{887C96E5-6C3D-416A-8474-8C4ED1007107}" srcId="{505069AE-EB16-4DE9-B790-E2D10A58E9EF}" destId="{4856C695-1592-40CC-95E9-CE1A3719502A}" srcOrd="0" destOrd="0" parTransId="{63AE751F-ED7D-4912-8D2D-F0393F6D041D}" sibTransId="{DE3B5E66-8DA4-46E3-85CF-A28DE7D990D0}"/>
    <dgm:cxn modelId="{D8D3ADF1-5F17-4C96-8A84-FC2F69710EE8}" srcId="{74AF98EC-1322-4443-B12F-49C7989DBE5B}" destId="{C7BCA610-4D9C-4227-8D57-76ED81E69E4C}" srcOrd="0" destOrd="0" parTransId="{D30A0A03-CA45-4E3F-B222-ED33C6CC1296}" sibTransId="{A7446E20-A79A-4217-9AAD-8C8A67CA0BF7}"/>
    <dgm:cxn modelId="{20AE350A-A9C7-448B-94BC-D93C4858F683}" type="presParOf" srcId="{AAFACA13-09CD-4BCF-A532-3E56C2D0411B}" destId="{42240588-6CA7-4A1A-BD30-623CB5057ED4}" srcOrd="0" destOrd="0" presId="urn:microsoft.com/office/officeart/2005/8/layout/vList5"/>
    <dgm:cxn modelId="{48872686-BE4B-4105-A69E-AD38030C1B63}" type="presParOf" srcId="{42240588-6CA7-4A1A-BD30-623CB5057ED4}" destId="{55AE1EBC-6A4E-4648-B136-99834FB9A956}" srcOrd="0" destOrd="0" presId="urn:microsoft.com/office/officeart/2005/8/layout/vList5"/>
    <dgm:cxn modelId="{C535D98E-F6C8-4545-81B2-00B636500044}" type="presParOf" srcId="{42240588-6CA7-4A1A-BD30-623CB5057ED4}" destId="{D35B3AB6-1F6E-4F29-B669-A24858138C5E}" srcOrd="1" destOrd="0" presId="urn:microsoft.com/office/officeart/2005/8/layout/vList5"/>
    <dgm:cxn modelId="{B41029A5-B6E3-44C3-ABA8-54FF1D515863}" type="presParOf" srcId="{AAFACA13-09CD-4BCF-A532-3E56C2D0411B}" destId="{F3CEC0C5-B343-40E4-B8B3-1BE24B402F0A}" srcOrd="1" destOrd="0" presId="urn:microsoft.com/office/officeart/2005/8/layout/vList5"/>
    <dgm:cxn modelId="{478E975C-4E0C-4331-8B87-CB2C4A81274F}" type="presParOf" srcId="{AAFACA13-09CD-4BCF-A532-3E56C2D0411B}" destId="{81D3150A-55DB-48F7-9AB5-FE0C509B2DBB}" srcOrd="2" destOrd="0" presId="urn:microsoft.com/office/officeart/2005/8/layout/vList5"/>
    <dgm:cxn modelId="{DF918048-337E-4079-94C5-5834D7731F4E}" type="presParOf" srcId="{81D3150A-55DB-48F7-9AB5-FE0C509B2DBB}" destId="{D7CBE255-9CE4-407B-8815-E4A41E2BF7DA}" srcOrd="0" destOrd="0" presId="urn:microsoft.com/office/officeart/2005/8/layout/vList5"/>
    <dgm:cxn modelId="{AF12CEDD-21B5-45E0-BF7E-796E2E9F124F}" type="presParOf" srcId="{81D3150A-55DB-48F7-9AB5-FE0C509B2DBB}" destId="{C6103755-2094-40D6-9F4D-71BE0C6F1866}" srcOrd="1" destOrd="0" presId="urn:microsoft.com/office/officeart/2005/8/layout/vList5"/>
    <dgm:cxn modelId="{97B4B010-B406-421C-AE01-3ED864B549EF}" type="presParOf" srcId="{AAFACA13-09CD-4BCF-A532-3E56C2D0411B}" destId="{FC7BCA3C-7E06-47D1-B8D3-AEF3DC6D56F9}" srcOrd="3" destOrd="0" presId="urn:microsoft.com/office/officeart/2005/8/layout/vList5"/>
    <dgm:cxn modelId="{CCBDE1A2-A982-443D-BCB8-CE1615945BCB}" type="presParOf" srcId="{AAFACA13-09CD-4BCF-A532-3E56C2D0411B}" destId="{13FA323A-F0D4-42AA-963E-27169056BB60}" srcOrd="4" destOrd="0" presId="urn:microsoft.com/office/officeart/2005/8/layout/vList5"/>
    <dgm:cxn modelId="{488F2650-FBFE-40A6-9DC4-3518EB9B8F35}" type="presParOf" srcId="{13FA323A-F0D4-42AA-963E-27169056BB60}" destId="{BA71E524-CF52-4E0C-ADB4-BB9AD1A5986D}" srcOrd="0" destOrd="0" presId="urn:microsoft.com/office/officeart/2005/8/layout/vList5"/>
    <dgm:cxn modelId="{661DD96F-218A-4BE9-9FF0-6F6E261F542C}" type="presParOf" srcId="{13FA323A-F0D4-42AA-963E-27169056BB60}" destId="{0184C8D6-AFF8-4543-A681-0E51D45F2BB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8421AB5-9C49-4021-A28B-E6C7CD59E4CB}" type="doc">
      <dgm:prSet loTypeId="urn:microsoft.com/office/officeart/2005/8/layout/vList5" loCatId="list" qsTypeId="urn:microsoft.com/office/officeart/2005/8/quickstyle/simple5" qsCatId="simple" csTypeId="urn:microsoft.com/office/officeart/2005/8/colors/accent1_2#4" csCatId="accent1" phldr="1"/>
      <dgm:spPr/>
      <dgm:t>
        <a:bodyPr/>
        <a:lstStyle/>
        <a:p>
          <a:endParaRPr lang="en-US"/>
        </a:p>
      </dgm:t>
    </dgm:pt>
    <dgm:pt modelId="{89BDA4A7-BA5B-45EE-B7F0-C3958FA7F42A}" type="pres">
      <dgm:prSet presAssocID="{98421AB5-9C49-4021-A28B-E6C7CD59E4CB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727C8610-2C59-45FD-B45D-5EE436769428}" type="presOf" srcId="{98421AB5-9C49-4021-A28B-E6C7CD59E4CB}" destId="{89BDA4A7-BA5B-45EE-B7F0-C3958FA7F42A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8421AB5-9C49-4021-A28B-E6C7CD59E4CB}" type="doc">
      <dgm:prSet loTypeId="urn:microsoft.com/office/officeart/2005/8/layout/vList5" loCatId="list" qsTypeId="urn:microsoft.com/office/officeart/2005/8/quickstyle/simple5" qsCatId="simple" csTypeId="urn:microsoft.com/office/officeart/2005/8/colors/accent1_2#4" csCatId="accent1" phldr="1"/>
      <dgm:spPr/>
      <dgm:t>
        <a:bodyPr/>
        <a:lstStyle/>
        <a:p>
          <a:endParaRPr lang="en-US"/>
        </a:p>
      </dgm:t>
    </dgm:pt>
    <dgm:pt modelId="{89BDA4A7-BA5B-45EE-B7F0-C3958FA7F42A}" type="pres">
      <dgm:prSet presAssocID="{98421AB5-9C49-4021-A28B-E6C7CD59E4CB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727C8610-2C59-45FD-B45D-5EE436769428}" type="presOf" srcId="{98421AB5-9C49-4021-A28B-E6C7CD59E4CB}" destId="{89BDA4A7-BA5B-45EE-B7F0-C3958FA7F42A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8421AB5-9C49-4021-A28B-E6C7CD59E4CB}" type="doc">
      <dgm:prSet loTypeId="urn:microsoft.com/office/officeart/2005/8/layout/vList5" loCatId="list" qsTypeId="urn:microsoft.com/office/officeart/2005/8/quickstyle/simple5" qsCatId="simple" csTypeId="urn:microsoft.com/office/officeart/2005/8/colors/accent1_2#4" csCatId="accent1" phldr="1"/>
      <dgm:spPr/>
      <dgm:t>
        <a:bodyPr/>
        <a:lstStyle/>
        <a:p>
          <a:endParaRPr lang="en-US"/>
        </a:p>
      </dgm:t>
    </dgm:pt>
    <dgm:pt modelId="{89BDA4A7-BA5B-45EE-B7F0-C3958FA7F42A}" type="pres">
      <dgm:prSet presAssocID="{98421AB5-9C49-4021-A28B-E6C7CD59E4CB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727C8610-2C59-45FD-B45D-5EE436769428}" type="presOf" srcId="{98421AB5-9C49-4021-A28B-E6C7CD59E4CB}" destId="{89BDA4A7-BA5B-45EE-B7F0-C3958FA7F42A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8421AB5-9C49-4021-A28B-E6C7CD59E4CB}" type="doc">
      <dgm:prSet loTypeId="urn:microsoft.com/office/officeart/2005/8/layout/vList5" loCatId="list" qsTypeId="urn:microsoft.com/office/officeart/2005/8/quickstyle/simple5" qsCatId="simple" csTypeId="urn:microsoft.com/office/officeart/2005/8/colors/accent1_2#4" csCatId="accent1" phldr="1"/>
      <dgm:spPr/>
      <dgm:t>
        <a:bodyPr/>
        <a:lstStyle/>
        <a:p>
          <a:endParaRPr lang="en-US"/>
        </a:p>
      </dgm:t>
    </dgm:pt>
    <dgm:pt modelId="{89BDA4A7-BA5B-45EE-B7F0-C3958FA7F42A}" type="pres">
      <dgm:prSet presAssocID="{98421AB5-9C49-4021-A28B-E6C7CD59E4CB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727C8610-2C59-45FD-B45D-5EE436769428}" type="presOf" srcId="{98421AB5-9C49-4021-A28B-E6C7CD59E4CB}" destId="{89BDA4A7-BA5B-45EE-B7F0-C3958FA7F42A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8421AB5-9C49-4021-A28B-E6C7CD59E4CB}" type="doc">
      <dgm:prSet loTypeId="urn:microsoft.com/office/officeart/2005/8/layout/vList5" loCatId="list" qsTypeId="urn:microsoft.com/office/officeart/2005/8/quickstyle/simple5" qsCatId="simple" csTypeId="urn:microsoft.com/office/officeart/2005/8/colors/accent1_2#4" csCatId="accent1" phldr="1"/>
      <dgm:spPr/>
      <dgm:t>
        <a:bodyPr/>
        <a:lstStyle/>
        <a:p>
          <a:endParaRPr lang="en-US"/>
        </a:p>
      </dgm:t>
    </dgm:pt>
    <dgm:pt modelId="{89BDA4A7-BA5B-45EE-B7F0-C3958FA7F42A}" type="pres">
      <dgm:prSet presAssocID="{98421AB5-9C49-4021-A28B-E6C7CD59E4CB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727C8610-2C59-45FD-B45D-5EE436769428}" type="presOf" srcId="{98421AB5-9C49-4021-A28B-E6C7CD59E4CB}" destId="{89BDA4A7-BA5B-45EE-B7F0-C3958FA7F42A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98421AB5-9C49-4021-A28B-E6C7CD59E4CB}" type="doc">
      <dgm:prSet loTypeId="urn:microsoft.com/office/officeart/2005/8/layout/vList5" loCatId="list" qsTypeId="urn:microsoft.com/office/officeart/2005/8/quickstyle/simple5" qsCatId="simple" csTypeId="urn:microsoft.com/office/officeart/2005/8/colors/accent1_2#9" csCatId="accent1" phldr="1"/>
      <dgm:spPr/>
      <dgm:t>
        <a:bodyPr/>
        <a:lstStyle/>
        <a:p>
          <a:endParaRPr lang="en-US"/>
        </a:p>
      </dgm:t>
    </dgm:pt>
    <dgm:pt modelId="{89BDA4A7-BA5B-45EE-B7F0-C3958FA7F42A}" type="pres">
      <dgm:prSet presAssocID="{98421AB5-9C49-4021-A28B-E6C7CD59E4CB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727C8610-2C59-45FD-B45D-5EE436769428}" type="presOf" srcId="{98421AB5-9C49-4021-A28B-E6C7CD59E4CB}" destId="{89BDA4A7-BA5B-45EE-B7F0-C3958FA7F42A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87E6C4-0CAF-46C0-A258-0A02A3CB8F5D}" type="doc">
      <dgm:prSet loTypeId="urn:microsoft.com/office/officeart/2005/8/layout/radial3" loCatId="cycle" qsTypeId="urn:microsoft.com/office/officeart/2005/8/quickstyle/simple1#1" qsCatId="simple" csTypeId="urn:microsoft.com/office/officeart/2005/8/colors/colorful5" csCatId="colorful" phldr="1"/>
      <dgm:spPr/>
      <dgm:t>
        <a:bodyPr/>
        <a:lstStyle/>
        <a:p>
          <a:endParaRPr lang="el-GR"/>
        </a:p>
      </dgm:t>
    </dgm:pt>
    <dgm:pt modelId="{4C69356A-A219-4389-8BC7-A820A9700769}">
      <dgm:prSet phldrT="[Κείμενο]"/>
      <dgm:spPr/>
      <dgm:t>
        <a:bodyPr/>
        <a:lstStyle/>
        <a:p>
          <a:r>
            <a:rPr lang="sr-Latn-ME" b="1" dirty="0"/>
            <a:t>Razvojni scenariji</a:t>
          </a:r>
          <a:endParaRPr lang="el-GR" dirty="0"/>
        </a:p>
      </dgm:t>
    </dgm:pt>
    <dgm:pt modelId="{272C9E69-FA28-4132-9421-ACA5DDFEF2B8}" type="parTrans" cxnId="{4C4130F8-15D0-45A6-A5A0-A83FBB9BEAA7}">
      <dgm:prSet/>
      <dgm:spPr/>
      <dgm:t>
        <a:bodyPr/>
        <a:lstStyle/>
        <a:p>
          <a:endParaRPr lang="el-GR"/>
        </a:p>
      </dgm:t>
    </dgm:pt>
    <dgm:pt modelId="{F9E7EBB4-2BE6-4110-9637-9E10FCE9C54C}" type="sibTrans" cxnId="{4C4130F8-15D0-45A6-A5A0-A83FBB9BEAA7}">
      <dgm:prSet/>
      <dgm:spPr/>
      <dgm:t>
        <a:bodyPr/>
        <a:lstStyle/>
        <a:p>
          <a:endParaRPr lang="el-GR"/>
        </a:p>
      </dgm:t>
    </dgm:pt>
    <dgm:pt modelId="{011D376E-01CD-4300-8C1E-FA4DD80B436C}">
      <dgm:prSet phldrT="[Κείμενο]" custT="1"/>
      <dgm:spPr/>
      <dgm:t>
        <a:bodyPr/>
        <a:lstStyle/>
        <a:p>
          <a:r>
            <a:rPr lang="el-GR" sz="1800" dirty="0"/>
            <a:t>1</a:t>
          </a:r>
          <a:r>
            <a:rPr lang="sr-Latn-RS" sz="1800" noProof="0" dirty="0"/>
            <a:t>. </a:t>
          </a:r>
          <a:r>
            <a:rPr lang="sr-Latn-RS" sz="1800" noProof="0" dirty="0" err="1"/>
            <a:t>Željeznički</a:t>
          </a:r>
          <a:r>
            <a:rPr lang="sr-Latn-RS" sz="1800" noProof="0" dirty="0"/>
            <a:t> gornji stroj</a:t>
          </a:r>
        </a:p>
      </dgm:t>
    </dgm:pt>
    <dgm:pt modelId="{5452CA40-08EE-4564-8E69-9543A9383221}" type="parTrans" cxnId="{C08CFBFF-F4B7-480A-ABB9-102286875AB1}">
      <dgm:prSet/>
      <dgm:spPr/>
      <dgm:t>
        <a:bodyPr/>
        <a:lstStyle/>
        <a:p>
          <a:endParaRPr lang="el-GR"/>
        </a:p>
      </dgm:t>
    </dgm:pt>
    <dgm:pt modelId="{67229712-A36C-41AD-ADDB-96C0F083BB6F}" type="sibTrans" cxnId="{C08CFBFF-F4B7-480A-ABB9-102286875AB1}">
      <dgm:prSet/>
      <dgm:spPr/>
      <dgm:t>
        <a:bodyPr/>
        <a:lstStyle/>
        <a:p>
          <a:endParaRPr lang="el-GR"/>
        </a:p>
      </dgm:t>
    </dgm:pt>
    <dgm:pt modelId="{07A62B4F-0784-4844-B8DD-C888E7D59982}">
      <dgm:prSet phldrT="[Κείμενο]" custT="1"/>
      <dgm:spPr/>
      <dgm:t>
        <a:bodyPr/>
        <a:lstStyle/>
        <a:p>
          <a:r>
            <a:rPr lang="en-US" sz="1800" dirty="0"/>
            <a:t>5. </a:t>
          </a:r>
          <a:r>
            <a:rPr lang="sr-Latn-ME" sz="1800" dirty="0"/>
            <a:t>Stanična platforma i objekti</a:t>
          </a:r>
          <a:endParaRPr lang="el-GR" sz="1800" dirty="0"/>
        </a:p>
      </dgm:t>
    </dgm:pt>
    <dgm:pt modelId="{BF6D9544-9028-4631-BDB8-6B12207B7F4C}" type="parTrans" cxnId="{72628AED-EF6B-41EA-81D6-1F2EB848B5FC}">
      <dgm:prSet/>
      <dgm:spPr/>
      <dgm:t>
        <a:bodyPr/>
        <a:lstStyle/>
        <a:p>
          <a:endParaRPr lang="el-GR"/>
        </a:p>
      </dgm:t>
    </dgm:pt>
    <dgm:pt modelId="{7D11547C-D27D-4799-82A7-E58857DC7CDA}" type="sibTrans" cxnId="{72628AED-EF6B-41EA-81D6-1F2EB848B5FC}">
      <dgm:prSet/>
      <dgm:spPr/>
      <dgm:t>
        <a:bodyPr/>
        <a:lstStyle/>
        <a:p>
          <a:endParaRPr lang="el-GR"/>
        </a:p>
      </dgm:t>
    </dgm:pt>
    <dgm:pt modelId="{C6F4FE8A-556D-497F-9C7B-01F0DC07F3E3}">
      <dgm:prSet phldrT="[Κείμενο]" custT="1"/>
      <dgm:spPr/>
      <dgm:t>
        <a:bodyPr/>
        <a:lstStyle/>
        <a:p>
          <a:r>
            <a:rPr lang="en-US" sz="1800" dirty="0"/>
            <a:t>4. </a:t>
          </a:r>
          <a:r>
            <a:rPr lang="sr-Latn-ME" sz="1800" dirty="0"/>
            <a:t>Konstrukcije</a:t>
          </a:r>
          <a:endParaRPr lang="el-GR" sz="1800" dirty="0"/>
        </a:p>
      </dgm:t>
    </dgm:pt>
    <dgm:pt modelId="{9A1A885E-6345-40AE-AA9D-ED663C4C5C5B}" type="parTrans" cxnId="{624BAAED-8C48-41A1-8676-EFAB88892E79}">
      <dgm:prSet/>
      <dgm:spPr/>
      <dgm:t>
        <a:bodyPr/>
        <a:lstStyle/>
        <a:p>
          <a:endParaRPr lang="el-GR"/>
        </a:p>
      </dgm:t>
    </dgm:pt>
    <dgm:pt modelId="{3ABFF00A-9918-455A-9C23-7C9BAC911E67}" type="sibTrans" cxnId="{624BAAED-8C48-41A1-8676-EFAB88892E79}">
      <dgm:prSet/>
      <dgm:spPr/>
      <dgm:t>
        <a:bodyPr/>
        <a:lstStyle/>
        <a:p>
          <a:endParaRPr lang="el-GR"/>
        </a:p>
      </dgm:t>
    </dgm:pt>
    <dgm:pt modelId="{06EAF86B-5BAC-4779-AA0A-6E2917D6BD0F}">
      <dgm:prSet phldrT="[Κείμενο]" custT="1"/>
      <dgm:spPr/>
      <dgm:t>
        <a:bodyPr/>
        <a:lstStyle/>
        <a:p>
          <a:r>
            <a:rPr lang="en-US" sz="1800" dirty="0"/>
            <a:t>7. </a:t>
          </a:r>
          <a:r>
            <a:rPr lang="sr-Latn-ME" sz="1800" dirty="0"/>
            <a:t>Napajanje strujom i elektrifikacija</a:t>
          </a:r>
          <a:endParaRPr lang="el-GR" sz="1800" dirty="0"/>
        </a:p>
      </dgm:t>
    </dgm:pt>
    <dgm:pt modelId="{CA8B388F-1211-4B9C-854D-0FBE08345C91}" type="parTrans" cxnId="{0F989EA5-E7B6-4E69-A0E7-7327181D3DC3}">
      <dgm:prSet/>
      <dgm:spPr/>
      <dgm:t>
        <a:bodyPr/>
        <a:lstStyle/>
        <a:p>
          <a:endParaRPr lang="el-GR"/>
        </a:p>
      </dgm:t>
    </dgm:pt>
    <dgm:pt modelId="{D305E077-EF3D-46C0-8054-0D1C061CDAB6}" type="sibTrans" cxnId="{0F989EA5-E7B6-4E69-A0E7-7327181D3DC3}">
      <dgm:prSet/>
      <dgm:spPr/>
      <dgm:t>
        <a:bodyPr/>
        <a:lstStyle/>
        <a:p>
          <a:endParaRPr lang="el-GR"/>
        </a:p>
      </dgm:t>
    </dgm:pt>
    <dgm:pt modelId="{237FF242-2757-46BA-A5DE-AB5223082046}">
      <dgm:prSet custT="1"/>
      <dgm:spPr/>
      <dgm:t>
        <a:bodyPr/>
        <a:lstStyle/>
        <a:p>
          <a:r>
            <a:rPr lang="el-GR" sz="1800" dirty="0"/>
            <a:t>2. </a:t>
          </a:r>
          <a:r>
            <a:rPr lang="sr-Latn-ME" sz="1800" dirty="0"/>
            <a:t>Zemljani radovi</a:t>
          </a:r>
          <a:endParaRPr lang="el-GR" sz="1800" dirty="0"/>
        </a:p>
      </dgm:t>
    </dgm:pt>
    <dgm:pt modelId="{9ED5CAE0-F1AB-4F4C-94B8-5C61CCDEFF4E}" type="parTrans" cxnId="{D84C41F4-621C-427E-96A8-49B6E6090471}">
      <dgm:prSet/>
      <dgm:spPr/>
      <dgm:t>
        <a:bodyPr/>
        <a:lstStyle/>
        <a:p>
          <a:endParaRPr lang="el-GR"/>
        </a:p>
      </dgm:t>
    </dgm:pt>
    <dgm:pt modelId="{3BB3CCD8-C367-4552-8EF2-2F25967B2250}" type="sibTrans" cxnId="{D84C41F4-621C-427E-96A8-49B6E6090471}">
      <dgm:prSet/>
      <dgm:spPr/>
      <dgm:t>
        <a:bodyPr/>
        <a:lstStyle/>
        <a:p>
          <a:endParaRPr lang="el-GR"/>
        </a:p>
      </dgm:t>
    </dgm:pt>
    <dgm:pt modelId="{8E4AADF7-B5BB-4055-86DD-326AF694A999}">
      <dgm:prSet custT="1"/>
      <dgm:spPr/>
      <dgm:t>
        <a:bodyPr/>
        <a:lstStyle/>
        <a:p>
          <a:r>
            <a:rPr lang="en-US" sz="1800" dirty="0"/>
            <a:t>6. </a:t>
          </a:r>
          <a:r>
            <a:rPr lang="sr-Latn-ME" sz="1800" dirty="0"/>
            <a:t>Signalizacija i telekomunikacija</a:t>
          </a:r>
          <a:endParaRPr lang="el-GR" sz="1800" dirty="0"/>
        </a:p>
      </dgm:t>
    </dgm:pt>
    <dgm:pt modelId="{F0233CCB-41D3-4B1F-B008-F6E015B653A6}" type="parTrans" cxnId="{79C04992-F415-4C52-99C5-FD30F240C722}">
      <dgm:prSet/>
      <dgm:spPr/>
      <dgm:t>
        <a:bodyPr/>
        <a:lstStyle/>
        <a:p>
          <a:endParaRPr lang="el-GR"/>
        </a:p>
      </dgm:t>
    </dgm:pt>
    <dgm:pt modelId="{0BAC543A-224C-4927-92DD-F8CAAEF22919}" type="sibTrans" cxnId="{79C04992-F415-4C52-99C5-FD30F240C722}">
      <dgm:prSet/>
      <dgm:spPr/>
      <dgm:t>
        <a:bodyPr/>
        <a:lstStyle/>
        <a:p>
          <a:endParaRPr lang="el-GR"/>
        </a:p>
      </dgm:t>
    </dgm:pt>
    <dgm:pt modelId="{1AC2B7B3-E5B9-4940-A70D-9AFDA6B35D81}">
      <dgm:prSet phldrT="[Κείμενο]"/>
      <dgm:spPr/>
      <dgm:t>
        <a:bodyPr/>
        <a:lstStyle/>
        <a:p>
          <a:endParaRPr lang="en-US"/>
        </a:p>
      </dgm:t>
    </dgm:pt>
    <dgm:pt modelId="{92A85A24-533B-429A-B02E-44A6EA36B85F}" type="parTrans" cxnId="{A1308963-7D2C-4DC4-9CB3-76DB32E4E8EB}">
      <dgm:prSet/>
      <dgm:spPr/>
      <dgm:t>
        <a:bodyPr/>
        <a:lstStyle/>
        <a:p>
          <a:endParaRPr lang="el-GR"/>
        </a:p>
      </dgm:t>
    </dgm:pt>
    <dgm:pt modelId="{10ECA940-D7FD-4802-9EB3-D2DB82C3D27B}" type="sibTrans" cxnId="{A1308963-7D2C-4DC4-9CB3-76DB32E4E8EB}">
      <dgm:prSet/>
      <dgm:spPr/>
      <dgm:t>
        <a:bodyPr/>
        <a:lstStyle/>
        <a:p>
          <a:endParaRPr lang="el-GR"/>
        </a:p>
      </dgm:t>
    </dgm:pt>
    <dgm:pt modelId="{39B90288-D0A7-4C68-9EF0-04D9ACF99ACC}">
      <dgm:prSet phldrT="[Κείμενο]"/>
      <dgm:spPr/>
      <dgm:t>
        <a:bodyPr/>
        <a:lstStyle/>
        <a:p>
          <a:endParaRPr lang="en-US"/>
        </a:p>
      </dgm:t>
    </dgm:pt>
    <dgm:pt modelId="{51A41402-A9B7-44B7-A0AC-D1EEF8473D9A}" type="parTrans" cxnId="{D8802499-49BD-4BA7-A191-40070455DC31}">
      <dgm:prSet/>
      <dgm:spPr/>
      <dgm:t>
        <a:bodyPr/>
        <a:lstStyle/>
        <a:p>
          <a:endParaRPr lang="el-GR"/>
        </a:p>
      </dgm:t>
    </dgm:pt>
    <dgm:pt modelId="{42FB6E09-8374-4E7F-9DDD-01E34B9619D2}" type="sibTrans" cxnId="{D8802499-49BD-4BA7-A191-40070455DC31}">
      <dgm:prSet/>
      <dgm:spPr/>
      <dgm:t>
        <a:bodyPr/>
        <a:lstStyle/>
        <a:p>
          <a:endParaRPr lang="el-GR"/>
        </a:p>
      </dgm:t>
    </dgm:pt>
    <dgm:pt modelId="{851795BC-5D1A-48EF-AAF9-8ACF15FFA928}">
      <dgm:prSet phldrT="[Κείμενο]" custT="1"/>
      <dgm:spPr/>
      <dgm:t>
        <a:bodyPr/>
        <a:lstStyle/>
        <a:p>
          <a:r>
            <a:rPr lang="el-GR" sz="1800" dirty="0"/>
            <a:t>3. </a:t>
          </a:r>
          <a:r>
            <a:rPr lang="en-US" sz="1800" dirty="0"/>
            <a:t>H</a:t>
          </a:r>
          <a:r>
            <a:rPr lang="sr-Latn-ME" sz="1800" dirty="0"/>
            <a:t>idrologija</a:t>
          </a:r>
          <a:r>
            <a:rPr lang="en-US" sz="1800" dirty="0"/>
            <a:t>/</a:t>
          </a:r>
          <a:r>
            <a:rPr lang="sr-Latn-ME" sz="1800" dirty="0"/>
            <a:t>Hidraulika</a:t>
          </a:r>
          <a:endParaRPr lang="el-GR" sz="1800" dirty="0"/>
        </a:p>
      </dgm:t>
    </dgm:pt>
    <dgm:pt modelId="{F49A3006-21F0-4B51-AF11-AB0E5CC5A42D}" type="parTrans" cxnId="{26F97908-FB7C-4612-9F7A-78FB89070D35}">
      <dgm:prSet/>
      <dgm:spPr/>
      <dgm:t>
        <a:bodyPr/>
        <a:lstStyle/>
        <a:p>
          <a:endParaRPr lang="el-GR"/>
        </a:p>
      </dgm:t>
    </dgm:pt>
    <dgm:pt modelId="{B9DF2AD6-785B-44F8-B1DD-CABD0621FAEC}" type="sibTrans" cxnId="{26F97908-FB7C-4612-9F7A-78FB89070D35}">
      <dgm:prSet/>
      <dgm:spPr/>
      <dgm:t>
        <a:bodyPr/>
        <a:lstStyle/>
        <a:p>
          <a:endParaRPr lang="el-GR"/>
        </a:p>
      </dgm:t>
    </dgm:pt>
    <dgm:pt modelId="{8517D16C-FB59-4C6D-B555-2A15AB4678F8}" type="pres">
      <dgm:prSet presAssocID="{1387E6C4-0CAF-46C0-A258-0A02A3CB8F5D}" presName="composite" presStyleCnt="0">
        <dgm:presLayoutVars>
          <dgm:chMax val="1"/>
          <dgm:dir/>
          <dgm:resizeHandles val="exact"/>
        </dgm:presLayoutVars>
      </dgm:prSet>
      <dgm:spPr/>
    </dgm:pt>
    <dgm:pt modelId="{0DCBADED-F38E-4683-B165-E2FB89DA4462}" type="pres">
      <dgm:prSet presAssocID="{1387E6C4-0CAF-46C0-A258-0A02A3CB8F5D}" presName="radial" presStyleCnt="0">
        <dgm:presLayoutVars>
          <dgm:animLvl val="ctr"/>
        </dgm:presLayoutVars>
      </dgm:prSet>
      <dgm:spPr/>
    </dgm:pt>
    <dgm:pt modelId="{57BCF948-832F-44BE-89D4-CFF941A233B2}" type="pres">
      <dgm:prSet presAssocID="{4C69356A-A219-4389-8BC7-A820A9700769}" presName="centerShape" presStyleLbl="vennNode1" presStyleIdx="0" presStyleCnt="8"/>
      <dgm:spPr/>
    </dgm:pt>
    <dgm:pt modelId="{17F47B10-B22A-4A19-8598-C00284860A2D}" type="pres">
      <dgm:prSet presAssocID="{011D376E-01CD-4300-8C1E-FA4DD80B436C}" presName="node" presStyleLbl="vennNode1" presStyleIdx="1" presStyleCnt="8" custScaleX="120957" custRadScaleRad="96828" custRadScaleInc="-2827">
        <dgm:presLayoutVars>
          <dgm:bulletEnabled val="1"/>
        </dgm:presLayoutVars>
      </dgm:prSet>
      <dgm:spPr/>
    </dgm:pt>
    <dgm:pt modelId="{3D05C2E5-4229-419C-881E-5DEDF08D7590}" type="pres">
      <dgm:prSet presAssocID="{07A62B4F-0784-4844-B8DD-C888E7D59982}" presName="node" presStyleLbl="vennNode1" presStyleIdx="2" presStyleCnt="8" custRadScaleRad="91957" custRadScaleInc="302622">
        <dgm:presLayoutVars>
          <dgm:bulletEnabled val="1"/>
        </dgm:presLayoutVars>
      </dgm:prSet>
      <dgm:spPr/>
    </dgm:pt>
    <dgm:pt modelId="{C9852F30-7409-4A31-9D16-CD0B29992B80}" type="pres">
      <dgm:prSet presAssocID="{C6F4FE8A-556D-497F-9C7B-01F0DC07F3E3}" presName="node" presStyleLbl="vennNode1" presStyleIdx="3" presStyleCnt="8" custRadScaleRad="91695" custRadScaleInc="86373">
        <dgm:presLayoutVars>
          <dgm:bulletEnabled val="1"/>
        </dgm:presLayoutVars>
      </dgm:prSet>
      <dgm:spPr/>
    </dgm:pt>
    <dgm:pt modelId="{2D94A25F-6AB4-433D-9506-C5E7EC151576}" type="pres">
      <dgm:prSet presAssocID="{851795BC-5D1A-48EF-AAF9-8ACF15FFA928}" presName="node" presStyleLbl="vennNode1" presStyleIdx="4" presStyleCnt="8" custRadScaleRad="98683" custRadScaleInc="-116272">
        <dgm:presLayoutVars>
          <dgm:bulletEnabled val="1"/>
        </dgm:presLayoutVars>
      </dgm:prSet>
      <dgm:spPr/>
    </dgm:pt>
    <dgm:pt modelId="{2C39ACB2-3D18-4BC2-B90E-3C94953EF753}" type="pres">
      <dgm:prSet presAssocID="{237FF242-2757-46BA-A5DE-AB5223082046}" presName="node" presStyleLbl="vennNode1" presStyleIdx="5" presStyleCnt="8" custRadScaleRad="97320" custRadScaleInc="-308454">
        <dgm:presLayoutVars>
          <dgm:bulletEnabled val="1"/>
        </dgm:presLayoutVars>
      </dgm:prSet>
      <dgm:spPr/>
    </dgm:pt>
    <dgm:pt modelId="{E6541F62-2304-4997-AB09-47E1E32896F9}" type="pres">
      <dgm:prSet presAssocID="{06EAF86B-5BAC-4779-AA0A-6E2917D6BD0F}" presName="node" presStyleLbl="vennNode1" presStyleIdx="6" presStyleCnt="8" custScaleX="108207" custRadScaleRad="101498" custRadScaleInc="96857">
        <dgm:presLayoutVars>
          <dgm:bulletEnabled val="1"/>
        </dgm:presLayoutVars>
      </dgm:prSet>
      <dgm:spPr/>
    </dgm:pt>
    <dgm:pt modelId="{5B6D5E8C-44C4-431A-8936-2743B6E89ED0}" type="pres">
      <dgm:prSet presAssocID="{8E4AADF7-B5BB-4055-86DD-326AF694A999}" presName="node" presStyleLbl="vennNode1" presStyleIdx="7" presStyleCnt="8" custScaleX="136718" custScaleY="134175" custRadScaleRad="105362" custRadScaleInc="-92678">
        <dgm:presLayoutVars>
          <dgm:bulletEnabled val="1"/>
        </dgm:presLayoutVars>
      </dgm:prSet>
      <dgm:spPr/>
    </dgm:pt>
  </dgm:ptLst>
  <dgm:cxnLst>
    <dgm:cxn modelId="{CDAA2204-DFC0-4131-9789-B8A24AF602A8}" type="presOf" srcId="{011D376E-01CD-4300-8C1E-FA4DD80B436C}" destId="{17F47B10-B22A-4A19-8598-C00284860A2D}" srcOrd="0" destOrd="0" presId="urn:microsoft.com/office/officeart/2005/8/layout/radial3"/>
    <dgm:cxn modelId="{26F97908-FB7C-4612-9F7A-78FB89070D35}" srcId="{4C69356A-A219-4389-8BC7-A820A9700769}" destId="{851795BC-5D1A-48EF-AAF9-8ACF15FFA928}" srcOrd="3" destOrd="0" parTransId="{F49A3006-21F0-4B51-AF11-AB0E5CC5A42D}" sibTransId="{B9DF2AD6-785B-44F8-B1DD-CABD0621FAEC}"/>
    <dgm:cxn modelId="{BA7D4709-8B66-48BB-9872-838C49A89D5F}" type="presOf" srcId="{851795BC-5D1A-48EF-AAF9-8ACF15FFA928}" destId="{2D94A25F-6AB4-433D-9506-C5E7EC151576}" srcOrd="0" destOrd="0" presId="urn:microsoft.com/office/officeart/2005/8/layout/radial3"/>
    <dgm:cxn modelId="{A3139F1B-FA64-4873-B5B7-7DDF1FA28182}" type="presOf" srcId="{07A62B4F-0784-4844-B8DD-C888E7D59982}" destId="{3D05C2E5-4229-419C-881E-5DEDF08D7590}" srcOrd="0" destOrd="0" presId="urn:microsoft.com/office/officeart/2005/8/layout/radial3"/>
    <dgm:cxn modelId="{A1308963-7D2C-4DC4-9CB3-76DB32E4E8EB}" srcId="{1387E6C4-0CAF-46C0-A258-0A02A3CB8F5D}" destId="{1AC2B7B3-E5B9-4940-A70D-9AFDA6B35D81}" srcOrd="1" destOrd="0" parTransId="{92A85A24-533B-429A-B02E-44A6EA36B85F}" sibTransId="{10ECA940-D7FD-4802-9EB3-D2DB82C3D27B}"/>
    <dgm:cxn modelId="{6DC17A7A-208A-419D-A48B-F99FF779A2D2}" type="presOf" srcId="{1387E6C4-0CAF-46C0-A258-0A02A3CB8F5D}" destId="{8517D16C-FB59-4C6D-B555-2A15AB4678F8}" srcOrd="0" destOrd="0" presId="urn:microsoft.com/office/officeart/2005/8/layout/radial3"/>
    <dgm:cxn modelId="{79C04992-F415-4C52-99C5-FD30F240C722}" srcId="{4C69356A-A219-4389-8BC7-A820A9700769}" destId="{8E4AADF7-B5BB-4055-86DD-326AF694A999}" srcOrd="6" destOrd="0" parTransId="{F0233CCB-41D3-4B1F-B008-F6E015B653A6}" sibTransId="{0BAC543A-224C-4927-92DD-F8CAAEF22919}"/>
    <dgm:cxn modelId="{D8802499-49BD-4BA7-A191-40070455DC31}" srcId="{1387E6C4-0CAF-46C0-A258-0A02A3CB8F5D}" destId="{39B90288-D0A7-4C68-9EF0-04D9ACF99ACC}" srcOrd="2" destOrd="0" parTransId="{51A41402-A9B7-44B7-A0AC-D1EEF8473D9A}" sibTransId="{42FB6E09-8374-4E7F-9DDD-01E34B9619D2}"/>
    <dgm:cxn modelId="{69F8AB9E-9717-4456-965D-04A71D9430EA}" type="presOf" srcId="{C6F4FE8A-556D-497F-9C7B-01F0DC07F3E3}" destId="{C9852F30-7409-4A31-9D16-CD0B29992B80}" srcOrd="0" destOrd="0" presId="urn:microsoft.com/office/officeart/2005/8/layout/radial3"/>
    <dgm:cxn modelId="{0F989EA5-E7B6-4E69-A0E7-7327181D3DC3}" srcId="{4C69356A-A219-4389-8BC7-A820A9700769}" destId="{06EAF86B-5BAC-4779-AA0A-6E2917D6BD0F}" srcOrd="5" destOrd="0" parTransId="{CA8B388F-1211-4B9C-854D-0FBE08345C91}" sibTransId="{D305E077-EF3D-46C0-8054-0D1C061CDAB6}"/>
    <dgm:cxn modelId="{CFA70DCD-67BD-47EB-A5A5-959AFAE4E70E}" type="presOf" srcId="{237FF242-2757-46BA-A5DE-AB5223082046}" destId="{2C39ACB2-3D18-4BC2-B90E-3C94953EF753}" srcOrd="0" destOrd="0" presId="urn:microsoft.com/office/officeart/2005/8/layout/radial3"/>
    <dgm:cxn modelId="{9436A5CE-32B4-4BCB-A617-FD73412A8A92}" type="presOf" srcId="{4C69356A-A219-4389-8BC7-A820A9700769}" destId="{57BCF948-832F-44BE-89D4-CFF941A233B2}" srcOrd="0" destOrd="0" presId="urn:microsoft.com/office/officeart/2005/8/layout/radial3"/>
    <dgm:cxn modelId="{78F79ED0-3854-4F34-9BD5-D1794EB18863}" type="presOf" srcId="{8E4AADF7-B5BB-4055-86DD-326AF694A999}" destId="{5B6D5E8C-44C4-431A-8936-2743B6E89ED0}" srcOrd="0" destOrd="0" presId="urn:microsoft.com/office/officeart/2005/8/layout/radial3"/>
    <dgm:cxn modelId="{FD0218DD-D440-469F-BA00-43A5CA85A3D4}" type="presOf" srcId="{06EAF86B-5BAC-4779-AA0A-6E2917D6BD0F}" destId="{E6541F62-2304-4997-AB09-47E1E32896F9}" srcOrd="0" destOrd="0" presId="urn:microsoft.com/office/officeart/2005/8/layout/radial3"/>
    <dgm:cxn modelId="{72628AED-EF6B-41EA-81D6-1F2EB848B5FC}" srcId="{4C69356A-A219-4389-8BC7-A820A9700769}" destId="{07A62B4F-0784-4844-B8DD-C888E7D59982}" srcOrd="1" destOrd="0" parTransId="{BF6D9544-9028-4631-BDB8-6B12207B7F4C}" sibTransId="{7D11547C-D27D-4799-82A7-E58857DC7CDA}"/>
    <dgm:cxn modelId="{624BAAED-8C48-41A1-8676-EFAB88892E79}" srcId="{4C69356A-A219-4389-8BC7-A820A9700769}" destId="{C6F4FE8A-556D-497F-9C7B-01F0DC07F3E3}" srcOrd="2" destOrd="0" parTransId="{9A1A885E-6345-40AE-AA9D-ED663C4C5C5B}" sibTransId="{3ABFF00A-9918-455A-9C23-7C9BAC911E67}"/>
    <dgm:cxn modelId="{D84C41F4-621C-427E-96A8-49B6E6090471}" srcId="{4C69356A-A219-4389-8BC7-A820A9700769}" destId="{237FF242-2757-46BA-A5DE-AB5223082046}" srcOrd="4" destOrd="0" parTransId="{9ED5CAE0-F1AB-4F4C-94B8-5C61CCDEFF4E}" sibTransId="{3BB3CCD8-C367-4552-8EF2-2F25967B2250}"/>
    <dgm:cxn modelId="{4C4130F8-15D0-45A6-A5A0-A83FBB9BEAA7}" srcId="{1387E6C4-0CAF-46C0-A258-0A02A3CB8F5D}" destId="{4C69356A-A219-4389-8BC7-A820A9700769}" srcOrd="0" destOrd="0" parTransId="{272C9E69-FA28-4132-9421-ACA5DDFEF2B8}" sibTransId="{F9E7EBB4-2BE6-4110-9637-9E10FCE9C54C}"/>
    <dgm:cxn modelId="{C08CFBFF-F4B7-480A-ABB9-102286875AB1}" srcId="{4C69356A-A219-4389-8BC7-A820A9700769}" destId="{011D376E-01CD-4300-8C1E-FA4DD80B436C}" srcOrd="0" destOrd="0" parTransId="{5452CA40-08EE-4564-8E69-9543A9383221}" sibTransId="{67229712-A36C-41AD-ADDB-96C0F083BB6F}"/>
    <dgm:cxn modelId="{B4F38CE9-361E-4A57-9B92-F6B408AA4F4F}" type="presParOf" srcId="{8517D16C-FB59-4C6D-B555-2A15AB4678F8}" destId="{0DCBADED-F38E-4683-B165-E2FB89DA4462}" srcOrd="0" destOrd="0" presId="urn:microsoft.com/office/officeart/2005/8/layout/radial3"/>
    <dgm:cxn modelId="{E320E9C9-4ACE-48BA-A6AC-DC115FC68AA0}" type="presParOf" srcId="{0DCBADED-F38E-4683-B165-E2FB89DA4462}" destId="{57BCF948-832F-44BE-89D4-CFF941A233B2}" srcOrd="0" destOrd="0" presId="urn:microsoft.com/office/officeart/2005/8/layout/radial3"/>
    <dgm:cxn modelId="{29F684A0-FAFB-4C22-900E-07AE4B1792C6}" type="presParOf" srcId="{0DCBADED-F38E-4683-B165-E2FB89DA4462}" destId="{17F47B10-B22A-4A19-8598-C00284860A2D}" srcOrd="1" destOrd="0" presId="urn:microsoft.com/office/officeart/2005/8/layout/radial3"/>
    <dgm:cxn modelId="{C374A614-6E85-4128-B2EA-8A4ED4BF2051}" type="presParOf" srcId="{0DCBADED-F38E-4683-B165-E2FB89DA4462}" destId="{3D05C2E5-4229-419C-881E-5DEDF08D7590}" srcOrd="2" destOrd="0" presId="urn:microsoft.com/office/officeart/2005/8/layout/radial3"/>
    <dgm:cxn modelId="{856A8EF3-81E5-4ABD-BC1C-61A3B43B5D17}" type="presParOf" srcId="{0DCBADED-F38E-4683-B165-E2FB89DA4462}" destId="{C9852F30-7409-4A31-9D16-CD0B29992B80}" srcOrd="3" destOrd="0" presId="urn:microsoft.com/office/officeart/2005/8/layout/radial3"/>
    <dgm:cxn modelId="{6FF0FB64-635C-4C74-B348-8513F398ACC1}" type="presParOf" srcId="{0DCBADED-F38E-4683-B165-E2FB89DA4462}" destId="{2D94A25F-6AB4-433D-9506-C5E7EC151576}" srcOrd="4" destOrd="0" presId="urn:microsoft.com/office/officeart/2005/8/layout/radial3"/>
    <dgm:cxn modelId="{C7FD555C-75D3-4520-97EF-92AC414B1026}" type="presParOf" srcId="{0DCBADED-F38E-4683-B165-E2FB89DA4462}" destId="{2C39ACB2-3D18-4BC2-B90E-3C94953EF753}" srcOrd="5" destOrd="0" presId="urn:microsoft.com/office/officeart/2005/8/layout/radial3"/>
    <dgm:cxn modelId="{8EE69F97-AA89-4C48-9FE0-3F10FA3FE877}" type="presParOf" srcId="{0DCBADED-F38E-4683-B165-E2FB89DA4462}" destId="{E6541F62-2304-4997-AB09-47E1E32896F9}" srcOrd="6" destOrd="0" presId="urn:microsoft.com/office/officeart/2005/8/layout/radial3"/>
    <dgm:cxn modelId="{5E7C8746-BF36-4E57-9C9D-CBB3A38E33F1}" type="presParOf" srcId="{0DCBADED-F38E-4683-B165-E2FB89DA4462}" destId="{5B6D5E8C-44C4-431A-8936-2743B6E89ED0}" srcOrd="7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8421AB5-9C49-4021-A28B-E6C7CD59E4CB}" type="doc">
      <dgm:prSet loTypeId="urn:microsoft.com/office/officeart/2005/8/layout/vList5" loCatId="list" qsTypeId="urn:microsoft.com/office/officeart/2005/8/quickstyle/simple5" qsCatId="simple" csTypeId="urn:microsoft.com/office/officeart/2005/8/colors/accent1_2#4" csCatId="accent1" phldr="1"/>
      <dgm:spPr/>
      <dgm:t>
        <a:bodyPr/>
        <a:lstStyle/>
        <a:p>
          <a:endParaRPr lang="en-US"/>
        </a:p>
      </dgm:t>
    </dgm:pt>
    <dgm:pt modelId="{89BDA4A7-BA5B-45EE-B7F0-C3958FA7F42A}" type="pres">
      <dgm:prSet presAssocID="{98421AB5-9C49-4021-A28B-E6C7CD59E4CB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727C8610-2C59-45FD-B45D-5EE436769428}" type="presOf" srcId="{98421AB5-9C49-4021-A28B-E6C7CD59E4CB}" destId="{89BDA4A7-BA5B-45EE-B7F0-C3958FA7F42A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8421AB5-9C49-4021-A28B-E6C7CD59E4CB}" type="doc">
      <dgm:prSet loTypeId="urn:microsoft.com/office/officeart/2005/8/layout/vList5" loCatId="list" qsTypeId="urn:microsoft.com/office/officeart/2005/8/quickstyle/simple5" qsCatId="simple" csTypeId="urn:microsoft.com/office/officeart/2005/8/colors/accent1_2#4" csCatId="accent1" phldr="1"/>
      <dgm:spPr/>
      <dgm:t>
        <a:bodyPr/>
        <a:lstStyle/>
        <a:p>
          <a:endParaRPr lang="en-US"/>
        </a:p>
      </dgm:t>
    </dgm:pt>
    <dgm:pt modelId="{89BDA4A7-BA5B-45EE-B7F0-C3958FA7F42A}" type="pres">
      <dgm:prSet presAssocID="{98421AB5-9C49-4021-A28B-E6C7CD59E4CB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727C8610-2C59-45FD-B45D-5EE436769428}" type="presOf" srcId="{98421AB5-9C49-4021-A28B-E6C7CD59E4CB}" destId="{89BDA4A7-BA5B-45EE-B7F0-C3958FA7F42A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8421AB5-9C49-4021-A28B-E6C7CD59E4CB}" type="doc">
      <dgm:prSet loTypeId="urn:microsoft.com/office/officeart/2005/8/layout/vList5" loCatId="list" qsTypeId="urn:microsoft.com/office/officeart/2005/8/quickstyle/simple5" qsCatId="simple" csTypeId="urn:microsoft.com/office/officeart/2005/8/colors/accent1_2#4" csCatId="accent1" phldr="1"/>
      <dgm:spPr/>
      <dgm:t>
        <a:bodyPr/>
        <a:lstStyle/>
        <a:p>
          <a:endParaRPr lang="en-US"/>
        </a:p>
      </dgm:t>
    </dgm:pt>
    <dgm:pt modelId="{89BDA4A7-BA5B-45EE-B7F0-C3958FA7F42A}" type="pres">
      <dgm:prSet presAssocID="{98421AB5-9C49-4021-A28B-E6C7CD59E4CB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727C8610-2C59-45FD-B45D-5EE436769428}" type="presOf" srcId="{98421AB5-9C49-4021-A28B-E6C7CD59E4CB}" destId="{89BDA4A7-BA5B-45EE-B7F0-C3958FA7F42A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8421AB5-9C49-4021-A28B-E6C7CD59E4CB}" type="doc">
      <dgm:prSet loTypeId="urn:microsoft.com/office/officeart/2005/8/layout/vList5" loCatId="list" qsTypeId="urn:microsoft.com/office/officeart/2005/8/quickstyle/simple5" qsCatId="simple" csTypeId="urn:microsoft.com/office/officeart/2005/8/colors/accent1_2#4" csCatId="accent1" phldr="1"/>
      <dgm:spPr/>
      <dgm:t>
        <a:bodyPr/>
        <a:lstStyle/>
        <a:p>
          <a:endParaRPr lang="en-US"/>
        </a:p>
      </dgm:t>
    </dgm:pt>
    <dgm:pt modelId="{89BDA4A7-BA5B-45EE-B7F0-C3958FA7F42A}" type="pres">
      <dgm:prSet presAssocID="{98421AB5-9C49-4021-A28B-E6C7CD59E4CB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727C8610-2C59-45FD-B45D-5EE436769428}" type="presOf" srcId="{98421AB5-9C49-4021-A28B-E6C7CD59E4CB}" destId="{89BDA4A7-BA5B-45EE-B7F0-C3958FA7F42A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8421AB5-9C49-4021-A28B-E6C7CD59E4CB}" type="doc">
      <dgm:prSet loTypeId="urn:microsoft.com/office/officeart/2005/8/layout/vList5" loCatId="list" qsTypeId="urn:microsoft.com/office/officeart/2005/8/quickstyle/simple5" qsCatId="simple" csTypeId="urn:microsoft.com/office/officeart/2005/8/colors/accent1_2#4" csCatId="accent1" phldr="1"/>
      <dgm:spPr/>
      <dgm:t>
        <a:bodyPr/>
        <a:lstStyle/>
        <a:p>
          <a:endParaRPr lang="en-US"/>
        </a:p>
      </dgm:t>
    </dgm:pt>
    <dgm:pt modelId="{89BDA4A7-BA5B-45EE-B7F0-C3958FA7F42A}" type="pres">
      <dgm:prSet presAssocID="{98421AB5-9C49-4021-A28B-E6C7CD59E4CB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727C8610-2C59-45FD-B45D-5EE436769428}" type="presOf" srcId="{98421AB5-9C49-4021-A28B-E6C7CD59E4CB}" destId="{89BDA4A7-BA5B-45EE-B7F0-C3958FA7F42A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8421AB5-9C49-4021-A28B-E6C7CD59E4CB}" type="doc">
      <dgm:prSet loTypeId="urn:microsoft.com/office/officeart/2005/8/layout/vList5" loCatId="list" qsTypeId="urn:microsoft.com/office/officeart/2005/8/quickstyle/simple5" qsCatId="simple" csTypeId="urn:microsoft.com/office/officeart/2005/8/colors/accent1_2#4" csCatId="accent1" phldr="1"/>
      <dgm:spPr/>
      <dgm:t>
        <a:bodyPr/>
        <a:lstStyle/>
        <a:p>
          <a:endParaRPr lang="en-US"/>
        </a:p>
      </dgm:t>
    </dgm:pt>
    <dgm:pt modelId="{89BDA4A7-BA5B-45EE-B7F0-C3958FA7F42A}" type="pres">
      <dgm:prSet presAssocID="{98421AB5-9C49-4021-A28B-E6C7CD59E4CB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727C8610-2C59-45FD-B45D-5EE436769428}" type="presOf" srcId="{98421AB5-9C49-4021-A28B-E6C7CD59E4CB}" destId="{89BDA4A7-BA5B-45EE-B7F0-C3958FA7F42A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8421AB5-9C49-4021-A28B-E6C7CD59E4CB}" type="doc">
      <dgm:prSet loTypeId="urn:microsoft.com/office/officeart/2005/8/layout/vList5" loCatId="list" qsTypeId="urn:microsoft.com/office/officeart/2005/8/quickstyle/simple5" qsCatId="simple" csTypeId="urn:microsoft.com/office/officeart/2005/8/colors/accent1_2#4" csCatId="accent1" phldr="1"/>
      <dgm:spPr/>
      <dgm:t>
        <a:bodyPr/>
        <a:lstStyle/>
        <a:p>
          <a:endParaRPr lang="en-US"/>
        </a:p>
      </dgm:t>
    </dgm:pt>
    <dgm:pt modelId="{89BDA4A7-BA5B-45EE-B7F0-C3958FA7F42A}" type="pres">
      <dgm:prSet presAssocID="{98421AB5-9C49-4021-A28B-E6C7CD59E4CB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727C8610-2C59-45FD-B45D-5EE436769428}" type="presOf" srcId="{98421AB5-9C49-4021-A28B-E6C7CD59E4CB}" destId="{89BDA4A7-BA5B-45EE-B7F0-C3958FA7F42A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5B3AB6-1F6E-4F29-B669-A24858138C5E}">
      <dsp:nvSpPr>
        <dsp:cNvPr id="0" name=""/>
        <dsp:cNvSpPr/>
      </dsp:nvSpPr>
      <dsp:spPr>
        <a:xfrm rot="5400000">
          <a:off x="4227519" y="-1755079"/>
          <a:ext cx="1295680" cy="4806828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r-Latn-ME" sz="1600" kern="1200" dirty="0"/>
            <a:t>Minimalne potrebne intervencije, neophodne da održe prugu u trenutnom nivou rada ( ili za nivo rada za koji je prvobitno i projektovana</a:t>
          </a:r>
          <a:r>
            <a:rPr lang="en-US" sz="1600" kern="1200" dirty="0"/>
            <a:t>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r-Latn-ME" sz="1600" kern="1200" dirty="0"/>
            <a:t>Korišćenje nacionalnih standarda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TSI </a:t>
          </a:r>
          <a:r>
            <a:rPr lang="sr-Latn-ME" sz="1600" kern="1200" dirty="0"/>
            <a:t>zahtjevi nijesu postignuti</a:t>
          </a:r>
          <a:r>
            <a:rPr lang="en-US" sz="1600" kern="1200" dirty="0"/>
            <a:t>.</a:t>
          </a:r>
        </a:p>
      </dsp:txBody>
      <dsp:txXfrm rot="-5400000">
        <a:off x="2471945" y="63745"/>
        <a:ext cx="4743578" cy="1169180"/>
      </dsp:txXfrm>
    </dsp:sp>
    <dsp:sp modelId="{55AE1EBC-6A4E-4648-B136-99834FB9A956}">
      <dsp:nvSpPr>
        <dsp:cNvPr id="0" name=""/>
        <dsp:cNvSpPr/>
      </dsp:nvSpPr>
      <dsp:spPr>
        <a:xfrm>
          <a:off x="150779" y="149983"/>
          <a:ext cx="2321166" cy="99670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Font typeface="Wingdings" panose="05000000000000000000" pitchFamily="2" charset="2"/>
            <a:buNone/>
          </a:pPr>
          <a:r>
            <a:rPr lang="sr-Latn-ME" sz="2000" b="1" kern="1200" dirty="0">
              <a:latin typeface="+mn-lt"/>
              <a:cs typeface="+mn-cs"/>
            </a:rPr>
            <a:t>Posao kao i obično </a:t>
          </a:r>
          <a:r>
            <a:rPr lang="en-GB" sz="2000" b="1" kern="1200" dirty="0">
              <a:latin typeface="+mn-lt"/>
              <a:cs typeface="+mn-cs"/>
            </a:rPr>
            <a:t>(Alt.1 </a:t>
          </a:r>
          <a:r>
            <a:rPr lang="sr-Latn-ME" sz="2000" b="1" kern="1200" dirty="0">
              <a:latin typeface="+mn-lt"/>
              <a:cs typeface="+mn-cs"/>
            </a:rPr>
            <a:t>i</a:t>
          </a:r>
          <a:r>
            <a:rPr lang="en-GB" sz="2000" b="1" kern="1200" dirty="0">
              <a:latin typeface="+mn-lt"/>
              <a:cs typeface="+mn-cs"/>
            </a:rPr>
            <a:t> Alt. 2)</a:t>
          </a:r>
          <a:endParaRPr lang="en-US" sz="2000" kern="1200" dirty="0"/>
        </a:p>
      </dsp:txBody>
      <dsp:txXfrm>
        <a:off x="199434" y="198638"/>
        <a:ext cx="2223856" cy="899391"/>
      </dsp:txXfrm>
    </dsp:sp>
    <dsp:sp modelId="{C6103755-2094-40D6-9F4D-71BE0C6F1866}">
      <dsp:nvSpPr>
        <dsp:cNvPr id="0" name=""/>
        <dsp:cNvSpPr/>
      </dsp:nvSpPr>
      <dsp:spPr>
        <a:xfrm rot="5400000">
          <a:off x="4254558" y="-378419"/>
          <a:ext cx="1295680" cy="4806828"/>
        </a:xfrm>
        <a:prstGeom prst="round2SameRect">
          <a:avLst/>
        </a:prstGeom>
        <a:solidFill>
          <a:schemeClr val="accent5">
            <a:tint val="40000"/>
            <a:alpha val="90000"/>
            <a:hueOff val="-3369881"/>
            <a:satOff val="-11416"/>
            <a:lumOff val="-146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3369881"/>
              <a:satOff val="-11416"/>
              <a:lumOff val="-146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r-Latn-ME" sz="1600" kern="1200" dirty="0"/>
            <a:t>Ograničena rehabilitacija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r-Latn-ME" sz="1600" kern="1200" dirty="0"/>
            <a:t>Korišćenje međunarodnih standarda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TSI </a:t>
          </a:r>
          <a:r>
            <a:rPr lang="sr-Latn-ME" sz="1600" kern="1200" dirty="0"/>
            <a:t>zahtjevi djelimično postignuti</a:t>
          </a:r>
          <a:endParaRPr lang="en-US" sz="1600" kern="1200" dirty="0"/>
        </a:p>
      </dsp:txBody>
      <dsp:txXfrm rot="-5400000">
        <a:off x="2498984" y="1440405"/>
        <a:ext cx="4743578" cy="1169180"/>
      </dsp:txXfrm>
    </dsp:sp>
    <dsp:sp modelId="{D7CBE255-9CE4-407B-8815-E4A41E2BF7DA}">
      <dsp:nvSpPr>
        <dsp:cNvPr id="0" name=""/>
        <dsp:cNvSpPr/>
      </dsp:nvSpPr>
      <dsp:spPr>
        <a:xfrm>
          <a:off x="150779" y="1530352"/>
          <a:ext cx="2348204" cy="989284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Font typeface="Wingdings" panose="05000000000000000000" pitchFamily="2" charset="2"/>
            <a:buNone/>
          </a:pPr>
          <a:r>
            <a:rPr lang="sr-Latn-ME" sz="2000" b="1" kern="1200" dirty="0">
              <a:latin typeface="+mn-lt"/>
              <a:cs typeface="+mn-cs"/>
            </a:rPr>
            <a:t>Ograničena rehabilitacija</a:t>
          </a:r>
          <a:endParaRPr lang="en-US" sz="2000" kern="1200" dirty="0"/>
        </a:p>
      </dsp:txBody>
      <dsp:txXfrm>
        <a:off x="199072" y="1578645"/>
        <a:ext cx="2251618" cy="892698"/>
      </dsp:txXfrm>
    </dsp:sp>
    <dsp:sp modelId="{0184C8D6-AFF8-4543-A681-0E51D45F2BB7}">
      <dsp:nvSpPr>
        <dsp:cNvPr id="0" name=""/>
        <dsp:cNvSpPr/>
      </dsp:nvSpPr>
      <dsp:spPr>
        <a:xfrm rot="5400000">
          <a:off x="4308635" y="998240"/>
          <a:ext cx="1295680" cy="4806828"/>
        </a:xfrm>
        <a:prstGeom prst="round2Same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r-Latn-ME" sz="1600" kern="1200" dirty="0"/>
            <a:t>Sve intervencije potrebne za postizanje usaglašenosti sa </a:t>
          </a:r>
          <a:r>
            <a:rPr lang="en-US" sz="1600" kern="1200" dirty="0"/>
            <a:t>TEN-T standard</a:t>
          </a:r>
          <a:r>
            <a:rPr lang="sr-Latn-ME" sz="1600" kern="1200" dirty="0"/>
            <a:t>ima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TSI </a:t>
          </a:r>
          <a:r>
            <a:rPr lang="sr-Latn-ME" sz="1600" kern="1200" dirty="0"/>
            <a:t>zahtjevi postignuti</a:t>
          </a:r>
          <a:r>
            <a:rPr lang="en-US" sz="1600" kern="1200" dirty="0"/>
            <a:t>.</a:t>
          </a:r>
        </a:p>
      </dsp:txBody>
      <dsp:txXfrm rot="-5400000">
        <a:off x="2553061" y="2817064"/>
        <a:ext cx="4743578" cy="1169180"/>
      </dsp:txXfrm>
    </dsp:sp>
    <dsp:sp modelId="{BA71E524-CF52-4E0C-ADB4-BB9AD1A5986D}">
      <dsp:nvSpPr>
        <dsp:cNvPr id="0" name=""/>
        <dsp:cNvSpPr/>
      </dsp:nvSpPr>
      <dsp:spPr>
        <a:xfrm>
          <a:off x="181687" y="2914082"/>
          <a:ext cx="2402281" cy="1135906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ME" sz="2000" b="1" kern="1200" dirty="0">
              <a:latin typeface="+mn-lt"/>
              <a:cs typeface="+mn-cs"/>
            </a:rPr>
            <a:t>Potpuna modernizacija</a:t>
          </a:r>
          <a:endParaRPr lang="el-GR" sz="2000" b="1" kern="1200" dirty="0">
            <a:latin typeface="+mn-lt"/>
            <a:cs typeface="+mn-cs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b="1" kern="1200" dirty="0">
              <a:latin typeface="+mn-lt"/>
              <a:cs typeface="+mn-cs"/>
            </a:rPr>
            <a:t>(Α</a:t>
          </a:r>
          <a:r>
            <a:rPr lang="de-DE" sz="2000" b="1" kern="1200" dirty="0">
              <a:latin typeface="+mn-lt"/>
              <a:cs typeface="+mn-cs"/>
            </a:rPr>
            <a:t>lt.1 </a:t>
          </a:r>
          <a:r>
            <a:rPr lang="sr-Latn-ME" sz="2000" b="1" kern="1200" dirty="0">
              <a:latin typeface="+mn-lt"/>
              <a:cs typeface="+mn-cs"/>
            </a:rPr>
            <a:t>i</a:t>
          </a:r>
          <a:r>
            <a:rPr lang="de-DE" sz="2000" b="1" kern="1200" dirty="0">
              <a:latin typeface="+mn-lt"/>
              <a:cs typeface="+mn-cs"/>
            </a:rPr>
            <a:t> Alt.2)</a:t>
          </a:r>
          <a:r>
            <a:rPr lang="en-GB" sz="2000" b="1" kern="1200" dirty="0">
              <a:latin typeface="+mn-lt"/>
              <a:cs typeface="+mn-cs"/>
            </a:rPr>
            <a:t> </a:t>
          </a:r>
          <a:endParaRPr lang="en-US" sz="2000" kern="1200" dirty="0"/>
        </a:p>
      </dsp:txBody>
      <dsp:txXfrm>
        <a:off x="237137" y="2969532"/>
        <a:ext cx="2291381" cy="102500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BCF948-832F-44BE-89D4-CFF941A233B2}">
      <dsp:nvSpPr>
        <dsp:cNvPr id="0" name=""/>
        <dsp:cNvSpPr/>
      </dsp:nvSpPr>
      <dsp:spPr>
        <a:xfrm>
          <a:off x="2562343" y="1461237"/>
          <a:ext cx="3495137" cy="3495137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ME" sz="5000" b="1" kern="1200" dirty="0"/>
            <a:t>Razvojni scenariji</a:t>
          </a:r>
          <a:endParaRPr lang="el-GR" sz="5000" kern="1200" dirty="0"/>
        </a:p>
      </dsp:txBody>
      <dsp:txXfrm>
        <a:off x="3074194" y="1973088"/>
        <a:ext cx="2471435" cy="2471435"/>
      </dsp:txXfrm>
    </dsp:sp>
    <dsp:sp modelId="{17F47B10-B22A-4A19-8598-C00284860A2D}">
      <dsp:nvSpPr>
        <dsp:cNvPr id="0" name=""/>
        <dsp:cNvSpPr/>
      </dsp:nvSpPr>
      <dsp:spPr>
        <a:xfrm>
          <a:off x="3197058" y="130549"/>
          <a:ext cx="2113806" cy="1747568"/>
        </a:xfrm>
        <a:prstGeom prst="ellipse">
          <a:avLst/>
        </a:prstGeom>
        <a:solidFill>
          <a:schemeClr val="accent5">
            <a:alpha val="50000"/>
            <a:hueOff val="-965506"/>
            <a:satOff val="-2488"/>
            <a:lumOff val="-16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/>
            <a:t>1</a:t>
          </a:r>
          <a:r>
            <a:rPr lang="sr-Latn-RS" sz="1800" kern="1200" noProof="0" dirty="0"/>
            <a:t>. </a:t>
          </a:r>
          <a:r>
            <a:rPr lang="sr-Latn-RS" sz="1800" kern="1200" noProof="0" dirty="0" err="1"/>
            <a:t>Željeznički</a:t>
          </a:r>
          <a:r>
            <a:rPr lang="sr-Latn-RS" sz="1800" kern="1200" noProof="0" dirty="0"/>
            <a:t> gornji stroj</a:t>
          </a:r>
        </a:p>
      </dsp:txBody>
      <dsp:txXfrm>
        <a:off x="3506618" y="386474"/>
        <a:ext cx="1494686" cy="1235718"/>
      </dsp:txXfrm>
    </dsp:sp>
    <dsp:sp modelId="{3D05C2E5-4229-419C-881E-5DEDF08D7590}">
      <dsp:nvSpPr>
        <dsp:cNvPr id="0" name=""/>
        <dsp:cNvSpPr/>
      </dsp:nvSpPr>
      <dsp:spPr>
        <a:xfrm>
          <a:off x="2483315" y="4199970"/>
          <a:ext cx="1747568" cy="1747568"/>
        </a:xfrm>
        <a:prstGeom prst="ellipse">
          <a:avLst/>
        </a:prstGeom>
        <a:solidFill>
          <a:schemeClr val="accent5">
            <a:alpha val="50000"/>
            <a:hueOff val="-1931012"/>
            <a:satOff val="-4977"/>
            <a:lumOff val="-33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5. </a:t>
          </a:r>
          <a:r>
            <a:rPr lang="sr-Latn-ME" sz="1800" kern="1200" dirty="0"/>
            <a:t>Stanična platforma i objekti</a:t>
          </a:r>
          <a:endParaRPr lang="el-GR" sz="1800" kern="1200" dirty="0"/>
        </a:p>
      </dsp:txBody>
      <dsp:txXfrm>
        <a:off x="2739240" y="4455895"/>
        <a:ext cx="1235718" cy="1235718"/>
      </dsp:txXfrm>
    </dsp:sp>
    <dsp:sp modelId="{C9852F30-7409-4A31-9D16-CD0B29992B80}">
      <dsp:nvSpPr>
        <dsp:cNvPr id="0" name=""/>
        <dsp:cNvSpPr/>
      </dsp:nvSpPr>
      <dsp:spPr>
        <a:xfrm>
          <a:off x="4564991" y="4091892"/>
          <a:ext cx="1747568" cy="1747568"/>
        </a:xfrm>
        <a:prstGeom prst="ellipse">
          <a:avLst/>
        </a:prstGeom>
        <a:solidFill>
          <a:schemeClr val="accent5">
            <a:alpha val="50000"/>
            <a:hueOff val="-2896518"/>
            <a:satOff val="-7465"/>
            <a:lumOff val="-50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4. </a:t>
          </a:r>
          <a:r>
            <a:rPr lang="sr-Latn-ME" sz="1800" kern="1200" dirty="0"/>
            <a:t>Konstrukcije</a:t>
          </a:r>
          <a:endParaRPr lang="el-GR" sz="1800" kern="1200" dirty="0"/>
        </a:p>
      </dsp:txBody>
      <dsp:txXfrm>
        <a:off x="4820916" y="4347817"/>
        <a:ext cx="1235718" cy="1235718"/>
      </dsp:txXfrm>
    </dsp:sp>
    <dsp:sp modelId="{2D94A25F-6AB4-433D-9506-C5E7EC151576}">
      <dsp:nvSpPr>
        <dsp:cNvPr id="0" name=""/>
        <dsp:cNvSpPr/>
      </dsp:nvSpPr>
      <dsp:spPr>
        <a:xfrm>
          <a:off x="5676663" y="2510911"/>
          <a:ext cx="1747568" cy="1747568"/>
        </a:xfrm>
        <a:prstGeom prst="ellipse">
          <a:avLst/>
        </a:prstGeom>
        <a:solidFill>
          <a:schemeClr val="accent5">
            <a:alpha val="50000"/>
            <a:hueOff val="-3862025"/>
            <a:satOff val="-9954"/>
            <a:lumOff val="-67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/>
            <a:t>3. </a:t>
          </a:r>
          <a:r>
            <a:rPr lang="en-US" sz="1800" kern="1200" dirty="0"/>
            <a:t>H</a:t>
          </a:r>
          <a:r>
            <a:rPr lang="sr-Latn-ME" sz="1800" kern="1200" dirty="0"/>
            <a:t>idrologija</a:t>
          </a:r>
          <a:r>
            <a:rPr lang="en-US" sz="1800" kern="1200" dirty="0"/>
            <a:t>/</a:t>
          </a:r>
          <a:r>
            <a:rPr lang="sr-Latn-ME" sz="1800" kern="1200" dirty="0"/>
            <a:t>Hidraulika</a:t>
          </a:r>
          <a:endParaRPr lang="el-GR" sz="1800" kern="1200" dirty="0"/>
        </a:p>
      </dsp:txBody>
      <dsp:txXfrm>
        <a:off x="5932588" y="2766836"/>
        <a:ext cx="1235718" cy="1235718"/>
      </dsp:txXfrm>
    </dsp:sp>
    <dsp:sp modelId="{2C39ACB2-3D18-4BC2-B90E-3C94953EF753}">
      <dsp:nvSpPr>
        <dsp:cNvPr id="0" name=""/>
        <dsp:cNvSpPr/>
      </dsp:nvSpPr>
      <dsp:spPr>
        <a:xfrm>
          <a:off x="5059221" y="825736"/>
          <a:ext cx="1747568" cy="1747568"/>
        </a:xfrm>
        <a:prstGeom prst="ellipse">
          <a:avLst/>
        </a:prstGeom>
        <a:solidFill>
          <a:schemeClr val="accent5">
            <a:alpha val="50000"/>
            <a:hueOff val="-4827531"/>
            <a:satOff val="-12442"/>
            <a:lumOff val="-84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/>
            <a:t>2. </a:t>
          </a:r>
          <a:r>
            <a:rPr lang="sr-Latn-ME" sz="1800" kern="1200" dirty="0"/>
            <a:t>Zemljani radovi</a:t>
          </a:r>
          <a:endParaRPr lang="el-GR" sz="1800" kern="1200" dirty="0"/>
        </a:p>
      </dsp:txBody>
      <dsp:txXfrm>
        <a:off x="5315146" y="1081661"/>
        <a:ext cx="1235718" cy="1235718"/>
      </dsp:txXfrm>
    </dsp:sp>
    <dsp:sp modelId="{E6541F62-2304-4997-AB09-47E1E32896F9}">
      <dsp:nvSpPr>
        <dsp:cNvPr id="0" name=""/>
        <dsp:cNvSpPr/>
      </dsp:nvSpPr>
      <dsp:spPr>
        <a:xfrm>
          <a:off x="1517248" y="945353"/>
          <a:ext cx="1890991" cy="1747568"/>
        </a:xfrm>
        <a:prstGeom prst="ellipse">
          <a:avLst/>
        </a:prstGeom>
        <a:solidFill>
          <a:schemeClr val="accent5">
            <a:alpha val="50000"/>
            <a:hueOff val="-5793037"/>
            <a:satOff val="-14931"/>
            <a:lumOff val="-100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7. </a:t>
          </a:r>
          <a:r>
            <a:rPr lang="sr-Latn-ME" sz="1800" kern="1200" dirty="0"/>
            <a:t>Napajanje strujom i elektrifikacija</a:t>
          </a:r>
          <a:endParaRPr lang="el-GR" sz="1800" kern="1200" dirty="0"/>
        </a:p>
      </dsp:txBody>
      <dsp:txXfrm>
        <a:off x="1794177" y="1201278"/>
        <a:ext cx="1337133" cy="1235718"/>
      </dsp:txXfrm>
    </dsp:sp>
    <dsp:sp modelId="{5B6D5E8C-44C4-431A-8936-2743B6E89ED0}">
      <dsp:nvSpPr>
        <dsp:cNvPr id="0" name=""/>
        <dsp:cNvSpPr/>
      </dsp:nvSpPr>
      <dsp:spPr>
        <a:xfrm>
          <a:off x="745898" y="2415563"/>
          <a:ext cx="2389241" cy="2344800"/>
        </a:xfrm>
        <a:prstGeom prst="ellipse">
          <a:avLst/>
        </a:prstGeom>
        <a:solidFill>
          <a:schemeClr val="accent5">
            <a:alpha val="50000"/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6. </a:t>
          </a:r>
          <a:r>
            <a:rPr lang="sr-Latn-ME" sz="1800" kern="1200" dirty="0"/>
            <a:t>Signalizacija i telekomunikacija</a:t>
          </a:r>
          <a:endParaRPr lang="el-GR" sz="1800" kern="1200" dirty="0"/>
        </a:p>
      </dsp:txBody>
      <dsp:txXfrm>
        <a:off x="1095794" y="2758951"/>
        <a:ext cx="1689449" cy="16580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234AE38-8172-43E9-8989-CC4C42B52FF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1AE20A-708D-4107-9239-B8F67C6E5C9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387E0696-B11B-4854-AA6F-F31E6A0CE1B8}" type="datetimeFigureOut">
              <a:rPr lang="en-GB"/>
              <a:pPr>
                <a:defRPr/>
              </a:pPr>
              <a:t>25/02/2021</a:t>
            </a:fld>
            <a:endParaRPr lang="en-GB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37A4067-C202-4DDA-BDC7-034F622280F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4" tIns="46582" rIns="93164" bIns="46582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01867DA-742E-4A49-A7AB-C05E39858F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1038" y="4783138"/>
            <a:ext cx="5445125" cy="3913187"/>
          </a:xfrm>
          <a:prstGeom prst="rect">
            <a:avLst/>
          </a:prstGeom>
        </p:spPr>
        <p:txBody>
          <a:bodyPr vert="horz" lIns="93164" tIns="46582" rIns="93164" bIns="46582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F2E055-40A0-4D5F-AF3D-3E0ADB2C4A7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4BE4D3-20E5-4397-88E9-5B60D17AD9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56038" y="9440863"/>
            <a:ext cx="2949575" cy="498475"/>
          </a:xfrm>
          <a:prstGeom prst="rect">
            <a:avLst/>
          </a:prstGeom>
        </p:spPr>
        <p:txBody>
          <a:bodyPr vert="horz" wrap="square" lIns="93164" tIns="46582" rIns="93164" bIns="46582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latin typeface="Calibri" panose="020F0502020204030204" pitchFamily="34" charset="0"/>
              </a:defRPr>
            </a:lvl1pPr>
          </a:lstStyle>
          <a:p>
            <a:fld id="{B63840A5-60C3-4F15-97B7-5FC70E3ED46E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>
            <a:extLst>
              <a:ext uri="{FF2B5EF4-FFF2-40B4-BE49-F238E27FC236}">
                <a16:creationId xmlns:a16="http://schemas.microsoft.com/office/drawing/2014/main" id="{3F9A0BDD-594B-4FBA-9FB6-5833CA0619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Notes Placeholder 2">
            <a:extLst>
              <a:ext uri="{FF2B5EF4-FFF2-40B4-BE49-F238E27FC236}">
                <a16:creationId xmlns:a16="http://schemas.microsoft.com/office/drawing/2014/main" id="{DCE2B596-1124-4F0F-BE17-7B66A97C708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15363" name="Slide Number Placeholder 3">
            <a:extLst>
              <a:ext uri="{FF2B5EF4-FFF2-40B4-BE49-F238E27FC236}">
                <a16:creationId xmlns:a16="http://schemas.microsoft.com/office/drawing/2014/main" id="{4094BD1F-C41A-47EF-AB6A-6656C1894A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9pPr>
          </a:lstStyle>
          <a:p>
            <a:fld id="{6E27F63B-C225-4048-9DC9-2D9CA84AF661}" type="slidenum">
              <a:rPr lang="en-GB" altLang="en-US">
                <a:latin typeface="Calibri" panose="020F0502020204030204" pitchFamily="34" charset="0"/>
              </a:rPr>
              <a:pPr/>
              <a:t>1</a:t>
            </a:fld>
            <a:endParaRPr lang="en-GB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DE2B8-967E-489B-B492-E9E2096E32FF}" type="slidenum">
              <a:rPr lang="en-GB" smtClean="0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57760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DE2B8-967E-489B-B492-E9E2096E32FF}" type="slidenum">
              <a:rPr lang="en-GB" smtClean="0"/>
              <a:t>54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666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840A5-60C3-4F15-97B7-5FC70E3ED46E}" type="slidenum">
              <a:rPr lang="en-GB" altLang="en-US" smtClean="0"/>
              <a:pPr/>
              <a:t>8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78455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DE2B8-967E-489B-B492-E9E2096E32FF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168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DE2B8-967E-489B-B492-E9E2096E32FF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0627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DE2B8-967E-489B-B492-E9E2096E32FF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0390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DE2B8-967E-489B-B492-E9E2096E32FF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7735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DE2B8-967E-489B-B492-E9E2096E32FF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65672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DE2B8-967E-489B-B492-E9E2096E32FF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8218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4DE2B8-967E-489B-B492-E9E2096E32FF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7081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3306D9-705A-4693-9D67-F5B685DB7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B932D-5C13-4AEA-B44E-53B67BAFAD55}" type="datetimeFigureOut">
              <a:rPr lang="en-US"/>
              <a:pPr>
                <a:defRPr/>
              </a:pPr>
              <a:t>2/25/21</a:t>
            </a:fld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DF5DC7D-D76B-48CC-A0EF-75ABE2B5A6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AA85C3E-6066-4807-96AE-E25C4AE0ACF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02669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F00F61-E757-4CDE-959C-91EF2E3E5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4ACB0-0971-42E0-AAF1-D05A78DB3FE5}" type="datetimeFigureOut">
              <a:rPr lang="en-US"/>
              <a:pPr>
                <a:defRPr/>
              </a:pPr>
              <a:t>2/25/21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90331-9B24-4D23-A67C-18C799CBC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DAB1DD-749D-4C1F-A8A7-1426DF176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82B94A-8F6E-450D-B55C-696860943BD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02670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0F2C5E-A9E5-4E71-B86D-615E5FF59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971CA-4D66-4CE0-A1F0-10B7C4DB46FB}" type="datetimeFigureOut">
              <a:rPr lang="en-US"/>
              <a:pPr>
                <a:defRPr/>
              </a:pPr>
              <a:t>2/25/21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21801-3116-4D2F-B376-7004B106E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5FEBA-2992-4640-BE8C-4ECF7DE17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60A73E-1A47-45B1-B796-3BA24FAC42E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47288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0038A-0B05-44EB-852B-EA2A42848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49817-4A13-4CBA-8BD0-66706C43FF08}" type="datetimeFigureOut">
              <a:rPr lang="en-US"/>
              <a:pPr>
                <a:defRPr/>
              </a:pPr>
              <a:t>2/25/21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87C9CC-A254-454A-9E1F-F2F2EC9FC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E2D0A1-E714-42BD-8826-EC88CC72B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D9CEB0-A0C6-4CDF-AAEA-69F8650CC0C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93487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3C5D8F-A806-4B33-A71F-33B72F8FD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7A601-14A6-456E-BD3C-1FEF60C4CDB5}" type="datetimeFigureOut">
              <a:rPr lang="en-US"/>
              <a:pPr>
                <a:defRPr/>
              </a:pPr>
              <a:t>2/25/21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E98D1-4C3A-419B-9ED7-7211C49FC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41BF2-6D89-4666-AF1E-F47380DEB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0214C0-CE15-4D19-9102-371CFE6FD23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58226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F4EF8E-E9F3-4BC2-9FD6-E56F10D58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6D8E6-D046-4CAE-911D-E21424C9563F}" type="datetimeFigureOut">
              <a:rPr lang="en-US"/>
              <a:pPr>
                <a:defRPr/>
              </a:pPr>
              <a:t>2/25/21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E22BAC-14C5-4039-BEDF-606B51815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77373-258B-438F-A5A7-64CFD67CB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003A69-C338-4722-9FD2-B12CCF53BB2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1134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09243F-404B-4E22-8244-59959253B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DEEE9D-EA1A-45A4-9BC8-B3E4D499D289}" type="datetimeFigureOut">
              <a:rPr lang="en-US"/>
              <a:pPr>
                <a:defRPr/>
              </a:pPr>
              <a:t>2/25/21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A9CE50-A390-401C-BE3F-286868C28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083878-FAE9-4171-BD8E-65776EA11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3D70C7-DEFF-4692-A6B9-2D83EE1DBAD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58899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F2BBF1-B5C4-4BFB-BD6F-AE95006BF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45440-6E81-4E02-9009-589388485521}" type="datetimeFigureOut">
              <a:rPr lang="en-US"/>
              <a:pPr>
                <a:defRPr/>
              </a:pPr>
              <a:t>2/25/21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F0D015-BCB5-4A9C-95F6-F47B08CA1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74501F-5539-4E80-9595-D10750BB8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705B52-3DBD-453C-9E9B-0ACC87678CC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31096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047375-1B12-4ABE-BC43-795F63724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CE213-0E3A-4FB7-9B07-0AA2442CBF42}" type="datetimeFigureOut">
              <a:rPr lang="en-US"/>
              <a:pPr>
                <a:defRPr/>
              </a:pPr>
              <a:t>2/25/21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70C09C-69F3-483B-9C4D-342EC148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B6AA61-2E0F-43EA-BC09-71BFE69BB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755E25-DA4A-4A0D-901C-B159549C087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18071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0D765F-A753-4DEA-BB35-390399BD3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C56054-5821-43F2-9C75-65A2EBFC247E}" type="datetimeFigureOut">
              <a:rPr lang="en-US"/>
              <a:pPr>
                <a:defRPr/>
              </a:pPr>
              <a:t>2/25/21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943731-FA8F-4B9A-BCEC-3DCEBAB4B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2FF29-370B-44EE-8523-C24E889A6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026FED-BCFA-472A-AEA7-A6933027F77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73553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9423D6-1EF2-4E9C-BCD8-C700AE442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19B8C-EF53-46B8-996E-8F1C76126811}" type="datetimeFigureOut">
              <a:rPr lang="en-US"/>
              <a:pPr>
                <a:defRPr/>
              </a:pPr>
              <a:t>2/25/21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745C0F-362F-4655-AA39-C152FBBEF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506EC0-D60A-4DD5-B8F5-277398674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4B013-3E3C-471C-B5A5-C4757D27FB1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68204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5E96B15-07B2-4682-937E-068F3B3ABF5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984250"/>
            <a:ext cx="110426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7A03FF05-BBD6-4C34-B1A2-21EF916484C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104265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F52F37-59D6-4F15-B32F-E55F4559FE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30CE522-E6A3-4DCA-8C63-F81BF217985D}" type="datetimeFigureOut">
              <a:rPr lang="en-US"/>
              <a:pPr>
                <a:defRPr/>
              </a:pPr>
              <a:t>2/25/21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77E9E6-7F26-484A-9297-AF9799B03A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37650" y="6370638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solidFill>
                  <a:srgbClr val="898989"/>
                </a:solidFill>
              </a:defRPr>
            </a:lvl1pPr>
          </a:lstStyle>
          <a:p>
            <a:fld id="{164AEDCC-ED35-4C91-92C8-5AEC7BD08C0E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1030" name="Content Placeholder 4">
            <a:extLst>
              <a:ext uri="{FF2B5EF4-FFF2-40B4-BE49-F238E27FC236}">
                <a16:creationId xmlns:a16="http://schemas.microsoft.com/office/drawing/2014/main" id="{6CBD773B-DAEC-45D8-BD0E-EA731B872E9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138113"/>
            <a:ext cx="9969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FB2D127-650D-43D5-866F-136D12CACEC0}"/>
              </a:ext>
            </a:extLst>
          </p:cNvPr>
          <p:cNvSpPr/>
          <p:nvPr userDrawn="1"/>
        </p:nvSpPr>
        <p:spPr>
          <a:xfrm>
            <a:off x="5640388" y="6408738"/>
            <a:ext cx="911225" cy="260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www.wbif.eu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37D0F088-37C5-492E-9B29-D40CCD790E9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9825" y="153988"/>
            <a:ext cx="185102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244B99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244B99"/>
          </a:solidFill>
          <a:latin typeface="Tw Cen MT" panose="020B0602020104020603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244B99"/>
          </a:solidFill>
          <a:latin typeface="Tw Cen MT" panose="020B0602020104020603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244B99"/>
          </a:solidFill>
          <a:latin typeface="Tw Cen MT" panose="020B0602020104020603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244B99"/>
          </a:solidFill>
          <a:latin typeface="Tw Cen MT" panose="020B0602020104020603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244B99"/>
          </a:solidFill>
          <a:latin typeface="Tw Cen MT" panose="020B0602020104020603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244B99"/>
          </a:solidFill>
          <a:latin typeface="Tw Cen MT" panose="020B0602020104020603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244B99"/>
          </a:solidFill>
          <a:latin typeface="Tw Cen MT" panose="020B0602020104020603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244B99"/>
          </a:solidFill>
          <a:latin typeface="Tw Cen MT" panose="020B0602020104020603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Clr>
          <a:srgbClr val="244B99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244B99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244B99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244B99"/>
        </a:buClr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244B99"/>
        </a:buClr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40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43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46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4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microsoft.com/office/2007/relationships/hdphoto" Target="../media/hdphoto3.wdp"/><Relationship Id="rId4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image" Target="../media/image54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4.png"/><Relationship Id="rId5" Type="http://schemas.openxmlformats.org/officeDocument/2006/relationships/chart" Target="../charts/chart1.xml"/><Relationship Id="rId4" Type="http://schemas.openxmlformats.org/officeDocument/2006/relationships/image" Target="../media/image73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chart" Target="../charts/chart2.xml"/><Relationship Id="rId4" Type="http://schemas.openxmlformats.org/officeDocument/2006/relationships/image" Target="../media/image75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hyperlink" Target="mailto:pepi.dimopoulou@wbif-ipf7.eu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5">
            <a:extLst>
              <a:ext uri="{FF2B5EF4-FFF2-40B4-BE49-F238E27FC236}">
                <a16:creationId xmlns:a16="http://schemas.microsoft.com/office/drawing/2014/main" id="{CE10490F-70B7-495D-973B-0E7865937D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0288"/>
            <a:ext cx="12192000" cy="513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TextBox 7">
            <a:extLst>
              <a:ext uri="{FF2B5EF4-FFF2-40B4-BE49-F238E27FC236}">
                <a16:creationId xmlns:a16="http://schemas.microsoft.com/office/drawing/2014/main" id="{28633D4A-68F0-41DE-876E-A64C0A5B7A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66825"/>
            <a:ext cx="9148763" cy="1728788"/>
          </a:xfrm>
          <a:prstGeom prst="rect">
            <a:avLst/>
          </a:prstGeom>
          <a:solidFill>
            <a:srgbClr val="0C51A1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36000" bIns="0"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ts val="4400"/>
              </a:lnSpc>
              <a:buClrTx/>
              <a:buFontTx/>
              <a:buNone/>
            </a:pPr>
            <a:r>
              <a:rPr lang="sr-Latn-RS" altLang="en-US" sz="2800" b="1" dirty="0">
                <a:solidFill>
                  <a:schemeClr val="bg1"/>
                </a:solidFill>
              </a:rPr>
              <a:t>Modernizacija </a:t>
            </a:r>
            <a:r>
              <a:rPr lang="sr-Latn-RS" altLang="en-US" sz="2800" b="1" dirty="0" err="1">
                <a:solidFill>
                  <a:schemeClr val="bg1"/>
                </a:solidFill>
              </a:rPr>
              <a:t>željezničke</a:t>
            </a:r>
            <a:r>
              <a:rPr lang="sr-Latn-RS" altLang="en-US" sz="2800" b="1" dirty="0">
                <a:solidFill>
                  <a:schemeClr val="bg1"/>
                </a:solidFill>
              </a:rPr>
              <a:t> Rute 2, Podgorica – granica sa Albanijom: Studija izvodljivosti i ESIA</a:t>
            </a:r>
          </a:p>
          <a:p>
            <a:pPr>
              <a:lnSpc>
                <a:spcPts val="4400"/>
              </a:lnSpc>
              <a:buClrTx/>
              <a:buFontTx/>
              <a:buNone/>
            </a:pPr>
            <a:r>
              <a:rPr lang="sr-Latn-RS" altLang="en-US" sz="2800" b="1" dirty="0">
                <a:solidFill>
                  <a:schemeClr val="bg1"/>
                </a:solidFill>
              </a:rPr>
              <a:t>WB20-MNE-TRA-02</a:t>
            </a:r>
          </a:p>
        </p:txBody>
      </p:sp>
      <p:sp>
        <p:nvSpPr>
          <p:cNvPr id="14339" name="TextBox 7">
            <a:extLst>
              <a:ext uri="{FF2B5EF4-FFF2-40B4-BE49-F238E27FC236}">
                <a16:creationId xmlns:a16="http://schemas.microsoft.com/office/drawing/2014/main" id="{BCBDA57C-AA96-43BD-A098-C6449A2C47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981575"/>
            <a:ext cx="3536950" cy="1180699"/>
          </a:xfrm>
          <a:prstGeom prst="rect">
            <a:avLst/>
          </a:prstGeom>
          <a:solidFill>
            <a:srgbClr val="0C51A1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72000"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sr-Latn-RS" altLang="en-US" sz="2400" b="1" dirty="0">
                <a:solidFill>
                  <a:srgbClr val="FF0000"/>
                </a:solidFill>
              </a:rPr>
              <a:t>Tehnički sastanak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sr-Latn-RS" altLang="en-US" sz="2400" b="1" dirty="0">
                <a:solidFill>
                  <a:schemeClr val="bg1"/>
                </a:solidFill>
              </a:rPr>
              <a:t>22</a:t>
            </a:r>
            <a:r>
              <a:rPr lang="sr-Latn-RS" altLang="en-US" sz="2400" b="1" baseline="30000" dirty="0">
                <a:solidFill>
                  <a:schemeClr val="bg1"/>
                </a:solidFill>
              </a:rPr>
              <a:t>.</a:t>
            </a:r>
            <a:r>
              <a:rPr lang="sr-Latn-RS" altLang="en-US" sz="2400" b="1" dirty="0">
                <a:solidFill>
                  <a:schemeClr val="bg1"/>
                </a:solidFill>
              </a:rPr>
              <a:t> Februar 2021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sr-Latn-RS" altLang="en-US" sz="2400" b="1" dirty="0">
                <a:solidFill>
                  <a:schemeClr val="bg1"/>
                </a:solidFill>
              </a:rPr>
              <a:t>Podgorica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E59E91DC-694B-4AB9-9E6C-C65B264D1EE7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tx1"/>
                </a:solidFill>
                <a:latin typeface="Tw Cen MT" panose="020B0602020104020603" pitchFamily="34" charset="0"/>
              </a:rPr>
              <a:t>Tun</a:t>
            </a:r>
            <a:r>
              <a:rPr lang="sr-Latn-ME" altLang="en-US" dirty="0">
                <a:solidFill>
                  <a:schemeClr val="tx1"/>
                </a:solidFill>
                <a:latin typeface="Tw Cen MT" panose="020B0602020104020603" pitchFamily="34" charset="0"/>
              </a:rPr>
              <a:t>eli</a:t>
            </a:r>
            <a:endParaRPr lang="el-GR" altLang="en-US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sp>
        <p:nvSpPr>
          <p:cNvPr id="61451" name="Rectangle 11">
            <a:extLst>
              <a:ext uri="{FF2B5EF4-FFF2-40B4-BE49-F238E27FC236}">
                <a16:creationId xmlns:a16="http://schemas.microsoft.com/office/drawing/2014/main" id="{0BCF629E-EABF-4A30-90CE-7553EA24A2B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90719" y="1608755"/>
            <a:ext cx="11614150" cy="2028825"/>
          </a:xfrm>
          <a:noFill/>
        </p:spPr>
        <p:txBody>
          <a:bodyPr/>
          <a:lstStyle/>
          <a:p>
            <a:pPr marL="623888" indent="-530225">
              <a:lnSpc>
                <a:spcPct val="70000"/>
              </a:lnSpc>
              <a:buFont typeface="Arial" panose="020B0604020202020204" pitchFamily="34" charset="0"/>
              <a:buNone/>
              <a:tabLst>
                <a:tab pos="539750" algn="l"/>
              </a:tabLst>
            </a:pPr>
            <a:r>
              <a:rPr lang="en-US" altLang="en-US" sz="2000" u="sng" dirty="0"/>
              <a:t>Scenario 3 (</a:t>
            </a:r>
            <a:r>
              <a:rPr lang="sr-Latn-ME" altLang="en-US" sz="2000" u="sng" dirty="0"/>
              <a:t>Potpuna modernizacija</a:t>
            </a:r>
            <a:r>
              <a:rPr lang="en-US" altLang="en-US" sz="2000" u="sng" dirty="0"/>
              <a:t>) - Tun</a:t>
            </a:r>
            <a:r>
              <a:rPr lang="sr-Latn-ME" altLang="en-US" sz="2000" u="sng" dirty="0"/>
              <a:t>eli</a:t>
            </a:r>
            <a:endParaRPr lang="en-US" altLang="en-US" sz="2000" u="sng" dirty="0"/>
          </a:p>
          <a:p>
            <a:pPr marL="623888" indent="-530225">
              <a:lnSpc>
                <a:spcPct val="70000"/>
              </a:lnSpc>
              <a:buFont typeface="Arial" panose="020B0604020202020204" pitchFamily="34" charset="0"/>
              <a:buNone/>
              <a:tabLst>
                <a:tab pos="539750" algn="l"/>
              </a:tabLst>
            </a:pPr>
            <a:r>
              <a:rPr lang="en-US" altLang="en-US" sz="2000" dirty="0"/>
              <a:t>Alt</a:t>
            </a:r>
            <a:r>
              <a:rPr lang="el-GR" altLang="en-US" sz="2000" dirty="0">
                <a:latin typeface="Tw Cen MT" panose="020B0602020104020603" pitchFamily="34" charset="0"/>
              </a:rPr>
              <a:t>.1: </a:t>
            </a:r>
            <a:r>
              <a:rPr lang="en-US" altLang="en-US" sz="2000" dirty="0">
                <a:latin typeface="Tw Cen MT" panose="020B0602020104020603" pitchFamily="34" charset="0"/>
              </a:rPr>
              <a:t>   </a:t>
            </a:r>
            <a:r>
              <a:rPr lang="en-US" altLang="en-US" sz="2000" dirty="0"/>
              <a:t>– </a:t>
            </a:r>
            <a:r>
              <a:rPr lang="sr-Latn-ME" altLang="en-US" sz="2000" dirty="0"/>
              <a:t>Proširivanje profila tunela u svim tunelima na posebnim djelovima u skladu sa </a:t>
            </a:r>
            <a:r>
              <a:rPr lang="en-US" altLang="en-US" sz="2000" dirty="0"/>
              <a:t>UIC GB </a:t>
            </a:r>
            <a:r>
              <a:rPr lang="sr-Latn-ME" altLang="en-US" sz="2000" dirty="0"/>
              <a:t>profilom</a:t>
            </a:r>
            <a:r>
              <a:rPr lang="en-US" altLang="en-US" sz="2000" dirty="0"/>
              <a:t>. </a:t>
            </a:r>
          </a:p>
          <a:p>
            <a:pPr marL="623888" indent="-530225">
              <a:lnSpc>
                <a:spcPct val="70000"/>
              </a:lnSpc>
              <a:buFont typeface="Arial" panose="020B0604020202020204" pitchFamily="34" charset="0"/>
              <a:buNone/>
              <a:tabLst>
                <a:tab pos="539750" algn="l"/>
              </a:tabLst>
            </a:pPr>
            <a:r>
              <a:rPr lang="en-US" altLang="en-US" sz="2000" dirty="0"/>
              <a:t>            – </a:t>
            </a:r>
            <a:r>
              <a:rPr lang="sr-Latn-ME" altLang="en-US" sz="2000" dirty="0"/>
              <a:t>Izgradnja ploče kolosjeka u tunelu </a:t>
            </a:r>
            <a:r>
              <a:rPr lang="en-US" altLang="en-US" sz="2000" dirty="0"/>
              <a:t>BR2</a:t>
            </a:r>
          </a:p>
          <a:p>
            <a:pPr marL="623888" indent="-530225">
              <a:lnSpc>
                <a:spcPct val="70000"/>
              </a:lnSpc>
              <a:buFont typeface="Arial" panose="020B0604020202020204" pitchFamily="34" charset="0"/>
              <a:buNone/>
              <a:tabLst>
                <a:tab pos="539750" algn="l"/>
              </a:tabLst>
            </a:pPr>
            <a:r>
              <a:rPr lang="en-US" altLang="en-US" sz="2000" dirty="0"/>
              <a:t>Alt.2</a:t>
            </a:r>
            <a:r>
              <a:rPr lang="el-GR" altLang="en-US" sz="2000" dirty="0">
                <a:latin typeface="Tw Cen MT" panose="020B0602020104020603" pitchFamily="34" charset="0"/>
              </a:rPr>
              <a:t>: </a:t>
            </a:r>
            <a:r>
              <a:rPr lang="en-US" altLang="en-US" sz="2000" dirty="0"/>
              <a:t>   – </a:t>
            </a:r>
            <a:r>
              <a:rPr lang="sr-Latn-ME" altLang="en-US" sz="2000" dirty="0"/>
              <a:t>Proširivanje profila tunela u tunelima </a:t>
            </a:r>
            <a:r>
              <a:rPr lang="en-US" altLang="en-US" sz="2000" dirty="0"/>
              <a:t>BR1 </a:t>
            </a:r>
            <a:r>
              <a:rPr lang="sr-Latn-ME" altLang="en-US" sz="2000" dirty="0"/>
              <a:t>i</a:t>
            </a:r>
            <a:r>
              <a:rPr lang="en-US" altLang="en-US" sz="2000" dirty="0"/>
              <a:t> BR3 </a:t>
            </a:r>
            <a:r>
              <a:rPr lang="sr-Latn-ME" altLang="en-US" sz="2000" dirty="0"/>
              <a:t>na posebnim djelovima</a:t>
            </a:r>
            <a:endParaRPr lang="en-US" altLang="en-US" sz="2000" dirty="0"/>
          </a:p>
          <a:p>
            <a:pPr marL="623888" indent="-530225">
              <a:lnSpc>
                <a:spcPct val="70000"/>
              </a:lnSpc>
              <a:buFont typeface="Arial" panose="020B0604020202020204" pitchFamily="34" charset="0"/>
              <a:buNone/>
              <a:tabLst>
                <a:tab pos="539750" algn="l"/>
              </a:tabLst>
            </a:pPr>
            <a:r>
              <a:rPr lang="en-US" altLang="en-US" sz="2000" dirty="0"/>
              <a:t>           – </a:t>
            </a:r>
            <a:r>
              <a:rPr lang="sr-Latn-ME" altLang="en-US" sz="2000" dirty="0"/>
              <a:t>Probijanje novog tunela koji će biti paralelan tunelu </a:t>
            </a:r>
            <a:r>
              <a:rPr lang="en-US" altLang="en-US" sz="2000" dirty="0"/>
              <a:t>BR2 </a:t>
            </a:r>
            <a:r>
              <a:rPr lang="sr-Latn-ME" altLang="en-US" sz="2000" dirty="0"/>
              <a:t>i</a:t>
            </a:r>
            <a:r>
              <a:rPr lang="en-US" altLang="en-US" sz="2000" dirty="0"/>
              <a:t> </a:t>
            </a:r>
            <a:r>
              <a:rPr lang="sr-Latn-ME" altLang="en-US" sz="2000" dirty="0"/>
              <a:t>prilaz sigurnom prostoru </a:t>
            </a:r>
            <a:r>
              <a:rPr lang="en-US" altLang="en-US" sz="2000" dirty="0"/>
              <a:t>(</a:t>
            </a:r>
            <a:r>
              <a:rPr lang="sr-Latn-ME" altLang="en-US" sz="2000" dirty="0"/>
              <a:t>postojeći </a:t>
            </a:r>
            <a:r>
              <a:rPr lang="en-US" altLang="en-US" sz="2000" dirty="0"/>
              <a:t>BR2) (TSI </a:t>
            </a:r>
            <a:r>
              <a:rPr lang="sr-Latn-ME" altLang="en-US" sz="2000" dirty="0"/>
              <a:t>zahtjevi ispunjeni</a:t>
            </a:r>
            <a:r>
              <a:rPr lang="en-US" altLang="en-US" sz="2000" dirty="0"/>
              <a:t>)</a:t>
            </a:r>
          </a:p>
          <a:p>
            <a:pPr marL="623888" indent="-530225">
              <a:lnSpc>
                <a:spcPct val="70000"/>
              </a:lnSpc>
              <a:buFont typeface="Arial" panose="020B0604020202020204" pitchFamily="34" charset="0"/>
              <a:buNone/>
              <a:tabLst>
                <a:tab pos="539750" algn="l"/>
              </a:tabLst>
            </a:pPr>
            <a:r>
              <a:rPr lang="en-US" altLang="en-US" sz="2000" dirty="0"/>
              <a:t>           – </a:t>
            </a:r>
            <a:r>
              <a:rPr lang="sr-Latn-ME" altLang="en-US" sz="2000" dirty="0"/>
              <a:t>Izgradnja ploče kolosjeka u tunelu</a:t>
            </a:r>
            <a:r>
              <a:rPr lang="en-US" altLang="en-US" sz="2000" dirty="0"/>
              <a:t> - BR2</a:t>
            </a:r>
          </a:p>
          <a:p>
            <a:pPr marL="623888" indent="-530225">
              <a:lnSpc>
                <a:spcPct val="70000"/>
              </a:lnSpc>
              <a:buFont typeface="Arial" panose="020B0604020202020204" pitchFamily="34" charset="0"/>
              <a:buNone/>
              <a:tabLst>
                <a:tab pos="539750" algn="l"/>
              </a:tabLst>
            </a:pPr>
            <a:endParaRPr lang="en-US" altLang="en-US" sz="2000" dirty="0"/>
          </a:p>
          <a:p>
            <a:pPr marL="623888" indent="-530225">
              <a:lnSpc>
                <a:spcPct val="70000"/>
              </a:lnSpc>
              <a:buFont typeface="Arial" panose="020B0604020202020204" pitchFamily="34" charset="0"/>
              <a:buNone/>
              <a:tabLst>
                <a:tab pos="539750" algn="l"/>
              </a:tabLst>
            </a:pPr>
            <a:endParaRPr lang="en-US" altLang="en-US" sz="2000" dirty="0"/>
          </a:p>
          <a:p>
            <a:pPr marL="623888" indent="-530225">
              <a:lnSpc>
                <a:spcPct val="70000"/>
              </a:lnSpc>
              <a:buFont typeface="Arial" panose="020B0604020202020204" pitchFamily="34" charset="0"/>
              <a:buNone/>
              <a:tabLst>
                <a:tab pos="539750" algn="l"/>
              </a:tabLst>
            </a:pPr>
            <a:endParaRPr lang="en-US" altLang="en-US" sz="2400" dirty="0"/>
          </a:p>
          <a:p>
            <a:pPr marL="623888" indent="-530225">
              <a:lnSpc>
                <a:spcPct val="70000"/>
              </a:lnSpc>
              <a:tabLst>
                <a:tab pos="539750" algn="l"/>
              </a:tabLst>
            </a:pPr>
            <a:endParaRPr lang="en-US" altLang="en-US" sz="2400" dirty="0"/>
          </a:p>
          <a:p>
            <a:pPr marL="623888" indent="-530225">
              <a:lnSpc>
                <a:spcPct val="70000"/>
              </a:lnSpc>
              <a:tabLst>
                <a:tab pos="539750" algn="l"/>
              </a:tabLst>
            </a:pPr>
            <a:endParaRPr lang="en-US" altLang="en-US" sz="2400" dirty="0"/>
          </a:p>
          <a:p>
            <a:pPr marL="623888" indent="-530225">
              <a:lnSpc>
                <a:spcPct val="70000"/>
              </a:lnSpc>
              <a:tabLst>
                <a:tab pos="539750" algn="l"/>
              </a:tabLst>
            </a:pPr>
            <a:endParaRPr lang="en-US" altLang="en-US" sz="2400" dirty="0"/>
          </a:p>
          <a:p>
            <a:pPr marL="623888" indent="-530225">
              <a:lnSpc>
                <a:spcPct val="70000"/>
              </a:lnSpc>
              <a:tabLst>
                <a:tab pos="539750" algn="l"/>
              </a:tabLst>
            </a:pPr>
            <a:endParaRPr lang="en-US" altLang="en-US" sz="2400" dirty="0"/>
          </a:p>
          <a:p>
            <a:pPr marL="623888" indent="-530225">
              <a:lnSpc>
                <a:spcPct val="70000"/>
              </a:lnSpc>
              <a:buFont typeface="Arial" panose="020B0604020202020204" pitchFamily="34" charset="0"/>
              <a:buNone/>
              <a:tabLst>
                <a:tab pos="539750" algn="l"/>
              </a:tabLst>
            </a:pPr>
            <a:endParaRPr lang="el-GR" altLang="en-US" sz="2400" dirty="0">
              <a:latin typeface="Tw Cen MT" panose="020B0602020104020603" pitchFamily="34" charset="0"/>
            </a:endParaRPr>
          </a:p>
        </p:txBody>
      </p:sp>
      <p:pic>
        <p:nvPicPr>
          <p:cNvPr id="61455" name="Picture 15">
            <a:extLst>
              <a:ext uri="{FF2B5EF4-FFF2-40B4-BE49-F238E27FC236}">
                <a16:creationId xmlns:a16="http://schemas.microsoft.com/office/drawing/2014/main" id="{4B0D20BA-6A52-4FA4-989D-FAA0E0B12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338" y="3832225"/>
            <a:ext cx="4432300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56" name="Rectangle 16">
            <a:extLst>
              <a:ext uri="{FF2B5EF4-FFF2-40B4-BE49-F238E27FC236}">
                <a16:creationId xmlns:a16="http://schemas.microsoft.com/office/drawing/2014/main" id="{5CF356C3-0D97-4E5F-9019-9C691158AA1D}"/>
              </a:ext>
            </a:extLst>
          </p:cNvPr>
          <p:cNvSpPr>
            <a:spLocks/>
          </p:cNvSpPr>
          <p:nvPr/>
        </p:nvSpPr>
        <p:spPr bwMode="auto">
          <a:xfrm>
            <a:off x="3716338" y="6032500"/>
            <a:ext cx="51911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buChar char="•"/>
              <a:defRPr sz="28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685800" indent="-228600"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en-US" sz="1800" dirty="0"/>
              <a:t>Scenario 3</a:t>
            </a:r>
            <a:r>
              <a:rPr lang="el-GR" altLang="en-US" sz="1800" dirty="0"/>
              <a:t>: </a:t>
            </a:r>
            <a:r>
              <a:rPr lang="sr-Latn-ME" altLang="en-US" sz="1800" dirty="0"/>
              <a:t>Tipični poprečni presjek u tunelu</a:t>
            </a:r>
            <a:endParaRPr lang="el-GR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163096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F8A20521-8CC3-43CB-BE28-2BBA63853E3B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sr-Latn-ME" altLang="en-US" dirty="0">
                <a:solidFill>
                  <a:schemeClr val="tx1"/>
                </a:solidFill>
              </a:rPr>
              <a:t>Mostovi</a:t>
            </a:r>
            <a:r>
              <a:rPr lang="en-US" altLang="en-US" dirty="0">
                <a:solidFill>
                  <a:schemeClr val="tx1"/>
                </a:solidFill>
              </a:rPr>
              <a:t> (</a:t>
            </a:r>
            <a:r>
              <a:rPr lang="sr-Latn-ME" altLang="en-US" dirty="0">
                <a:solidFill>
                  <a:schemeClr val="tx1"/>
                </a:solidFill>
              </a:rPr>
              <a:t>za sve scenarije</a:t>
            </a:r>
            <a:r>
              <a:rPr lang="en-US" altLang="en-US" dirty="0">
                <a:solidFill>
                  <a:schemeClr val="tx1"/>
                </a:solidFill>
              </a:rPr>
              <a:t>)</a:t>
            </a:r>
            <a:endParaRPr lang="el-GR" altLang="en-US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D13ABB15-EA2B-4F5E-B8CD-E1BE4CF19A3D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28675" y="1825625"/>
            <a:ext cx="11052175" cy="84931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sr-Latn-ME" altLang="en-US" sz="2400" dirty="0"/>
              <a:t>Ugrađivanje elastomjera ispod balasta na svim mostovima na pruzi</a:t>
            </a:r>
          </a:p>
          <a:p>
            <a:pPr>
              <a:lnSpc>
                <a:spcPct val="80000"/>
              </a:lnSpc>
            </a:pPr>
            <a:r>
              <a:rPr lang="sr-Latn-ME" altLang="en-US" sz="2400" dirty="0"/>
              <a:t>Dalja poboljšanja nijesu predviđena osim ako to ne diktiraju konstruktivni zahtjevi</a:t>
            </a:r>
            <a:endParaRPr lang="el-GR" altLang="en-US" sz="2400" dirty="0">
              <a:latin typeface="Tw Cen MT" panose="020B0602020104020603" pitchFamily="34" charset="0"/>
            </a:endParaRPr>
          </a:p>
        </p:txBody>
      </p:sp>
      <p:pic>
        <p:nvPicPr>
          <p:cNvPr id="87044" name="Picture 4">
            <a:extLst>
              <a:ext uri="{FF2B5EF4-FFF2-40B4-BE49-F238E27FC236}">
                <a16:creationId xmlns:a16="http://schemas.microsoft.com/office/drawing/2014/main" id="{59838A1C-1E75-4B89-AA4D-97CC59BD1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2639219"/>
            <a:ext cx="3779837" cy="340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7045" name="Picture 5">
            <a:extLst>
              <a:ext uri="{FF2B5EF4-FFF2-40B4-BE49-F238E27FC236}">
                <a16:creationId xmlns:a16="http://schemas.microsoft.com/office/drawing/2014/main" id="{990235AE-54B4-4CDC-A443-A1A80F512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5" y="2732088"/>
            <a:ext cx="3873500" cy="324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7046" name="Rectangle 6">
            <a:extLst>
              <a:ext uri="{FF2B5EF4-FFF2-40B4-BE49-F238E27FC236}">
                <a16:creationId xmlns:a16="http://schemas.microsoft.com/office/drawing/2014/main" id="{62A0BCB5-E39C-4333-BFB0-1D46E28400DB}"/>
              </a:ext>
            </a:extLst>
          </p:cNvPr>
          <p:cNvSpPr>
            <a:spLocks/>
          </p:cNvSpPr>
          <p:nvPr/>
        </p:nvSpPr>
        <p:spPr bwMode="auto">
          <a:xfrm>
            <a:off x="3219450" y="5946775"/>
            <a:ext cx="4941888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buChar char="•"/>
              <a:defRPr sz="28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685800" indent="-228600"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en-US" sz="1800" dirty="0"/>
              <a:t>Scenario 1, 2 </a:t>
            </a:r>
            <a:r>
              <a:rPr lang="sr-Latn-ME" altLang="en-US" sz="1800" dirty="0"/>
              <a:t>i</a:t>
            </a:r>
            <a:r>
              <a:rPr lang="en-US" altLang="en-US" sz="1800" dirty="0"/>
              <a:t> 3</a:t>
            </a:r>
            <a:r>
              <a:rPr lang="el-GR" altLang="en-US" sz="1800" dirty="0">
                <a:latin typeface="Arial" panose="020B0604020202020204" pitchFamily="34" charset="0"/>
              </a:rPr>
              <a:t>: </a:t>
            </a:r>
            <a:r>
              <a:rPr lang="sr-Latn-ME" altLang="en-US" sz="1800" dirty="0">
                <a:latin typeface="Arial" panose="020B0604020202020204" pitchFamily="34" charset="0"/>
              </a:rPr>
              <a:t>Mostovi</a:t>
            </a:r>
            <a:r>
              <a:rPr lang="en-US" altLang="en-US" sz="1800" dirty="0"/>
              <a:t> / </a:t>
            </a:r>
            <a:r>
              <a:rPr lang="sr-Latn-ME" altLang="en-US" sz="1800" dirty="0"/>
              <a:t>dionice nadvožnjaka</a:t>
            </a:r>
            <a:endParaRPr lang="el-GR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0277639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8E0F63B5-AFF1-4C1E-9942-3E0E0CDDA986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sr-Latn-ME" altLang="en-US" dirty="0">
                <a:solidFill>
                  <a:schemeClr val="tx1"/>
                </a:solidFill>
              </a:rPr>
              <a:t>Stanica</a:t>
            </a:r>
            <a:r>
              <a:rPr lang="en-US" altLang="en-US" dirty="0">
                <a:solidFill>
                  <a:schemeClr val="tx1"/>
                </a:solidFill>
              </a:rPr>
              <a:t> – </a:t>
            </a:r>
            <a:r>
              <a:rPr lang="sr-Latn-ME" altLang="en-US" dirty="0">
                <a:solidFill>
                  <a:schemeClr val="tx1"/>
                </a:solidFill>
              </a:rPr>
              <a:t>kolosjeci</a:t>
            </a:r>
            <a:endParaRPr lang="el-GR" altLang="en-US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sp>
        <p:nvSpPr>
          <p:cNvPr id="65541" name="Rectangle 5">
            <a:extLst>
              <a:ext uri="{FF2B5EF4-FFF2-40B4-BE49-F238E27FC236}">
                <a16:creationId xmlns:a16="http://schemas.microsoft.com/office/drawing/2014/main" id="{0952BA43-A4F2-4227-A9DC-7E77FABD8A62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5113338" cy="4152900"/>
          </a:xfrm>
          <a:noFill/>
        </p:spPr>
        <p:txBody>
          <a:bodyPr/>
          <a:lstStyle/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n-US" sz="2400" u="sng" dirty="0"/>
              <a:t>Scenario 1 (</a:t>
            </a:r>
            <a:r>
              <a:rPr lang="sr-Latn-ME" altLang="en-US" sz="2400" u="sng" dirty="0"/>
              <a:t>u skladu sa nacionalnim standardima</a:t>
            </a:r>
            <a:r>
              <a:rPr lang="en-US" altLang="en-US" sz="2400" u="sng" dirty="0"/>
              <a:t>)</a:t>
            </a:r>
          </a:p>
          <a:p>
            <a:pPr>
              <a:lnSpc>
                <a:spcPct val="80000"/>
              </a:lnSpc>
            </a:pPr>
            <a:r>
              <a:rPr lang="sr-Latn-ME" altLang="en-US" sz="2400" dirty="0"/>
              <a:t>Zamjena postojećeg donjeg stroja </a:t>
            </a:r>
            <a:r>
              <a:rPr lang="en-US" altLang="en-US" sz="2400" dirty="0"/>
              <a:t>(</a:t>
            </a:r>
            <a:r>
              <a:rPr lang="sr-Latn-ME" altLang="en-US" sz="2400" dirty="0"/>
              <a:t>novi sloj balasta</a:t>
            </a:r>
            <a:r>
              <a:rPr lang="en-US" altLang="en-US" sz="2400" dirty="0"/>
              <a:t>, 49E1 </a:t>
            </a:r>
            <a:r>
              <a:rPr lang="sr-Latn-ME" altLang="en-US" sz="2400" dirty="0"/>
              <a:t>tip šine</a:t>
            </a:r>
            <a:r>
              <a:rPr lang="en-US" altLang="en-US" sz="2400" dirty="0"/>
              <a:t>, </a:t>
            </a:r>
            <a:r>
              <a:rPr lang="sr-Latn-ME" altLang="en-US" sz="2400" dirty="0"/>
              <a:t>betonski</a:t>
            </a:r>
            <a:r>
              <a:rPr lang="en-US" altLang="en-US" sz="2400" dirty="0"/>
              <a:t>/</a:t>
            </a:r>
            <a:r>
              <a:rPr lang="sr-Latn-ME" altLang="en-US" sz="2400" dirty="0"/>
              <a:t>drveni pragovi </a:t>
            </a:r>
            <a:r>
              <a:rPr lang="en-US" altLang="en-US" sz="2400" dirty="0"/>
              <a:t>2.4m </a:t>
            </a:r>
            <a:r>
              <a:rPr lang="sr-Latn-ME" altLang="en-US" sz="2400" dirty="0"/>
              <a:t>širine</a:t>
            </a:r>
            <a:r>
              <a:rPr lang="en-US" altLang="en-US" sz="2400" dirty="0"/>
              <a:t>)</a:t>
            </a:r>
          </a:p>
          <a:p>
            <a:pPr>
              <a:lnSpc>
                <a:spcPct val="80000"/>
              </a:lnSpc>
            </a:pPr>
            <a:r>
              <a:rPr lang="sr-Latn-ME" altLang="en-US" sz="2400" dirty="0"/>
              <a:t>Zamjena postojećih skretnica </a:t>
            </a:r>
            <a:r>
              <a:rPr lang="en-IE" altLang="zh-CN" sz="2400" dirty="0">
                <a:ea typeface="宋体" panose="02010600030101010101" pitchFamily="2" charset="-122"/>
              </a:rPr>
              <a:t>Tan1:9 / R=300 </a:t>
            </a:r>
            <a:r>
              <a:rPr lang="sr-Latn-ME" altLang="zh-CN" sz="2400" dirty="0">
                <a:ea typeface="宋体" panose="02010600030101010101" pitchFamily="2" charset="-122"/>
              </a:rPr>
              <a:t>i</a:t>
            </a:r>
            <a:r>
              <a:rPr lang="en-IE" altLang="zh-CN" sz="2400" dirty="0">
                <a:ea typeface="宋体" panose="02010600030101010101" pitchFamily="2" charset="-122"/>
              </a:rPr>
              <a:t> Tan1:9 / R=190 (</a:t>
            </a:r>
            <a:r>
              <a:rPr lang="sr-Latn-ME" altLang="zh-CN" sz="2400" dirty="0">
                <a:ea typeface="宋体" panose="02010600030101010101" pitchFamily="2" charset="-122"/>
              </a:rPr>
              <a:t>na glavnom i sekundarnom kolosjeku respektivno</a:t>
            </a:r>
            <a:r>
              <a:rPr lang="en-IE" altLang="zh-CN" sz="2400" dirty="0">
                <a:ea typeface="宋体" panose="02010600030101010101" pitchFamily="2" charset="-122"/>
              </a:rPr>
              <a:t>)</a:t>
            </a:r>
          </a:p>
          <a:p>
            <a:pPr>
              <a:lnSpc>
                <a:spcPct val="80000"/>
              </a:lnSpc>
            </a:pPr>
            <a:r>
              <a:rPr lang="sr-Latn-ME" altLang="zh-CN" sz="2400" dirty="0">
                <a:ea typeface="宋体" panose="02010600030101010101" pitchFamily="2" charset="-122"/>
              </a:rPr>
              <a:t>Rehabilitacija postojeće putničke platforme </a:t>
            </a:r>
            <a:r>
              <a:rPr lang="en-US" altLang="zh-CN" sz="2400" dirty="0">
                <a:ea typeface="宋体" panose="02010600030101010101" pitchFamily="2" charset="-122"/>
              </a:rPr>
              <a:t>(TSI</a:t>
            </a:r>
            <a:r>
              <a:rPr lang="sr-Latn-ME" altLang="zh-CN" sz="2400" dirty="0">
                <a:ea typeface="宋体" panose="02010600030101010101" pitchFamily="2" charset="-122"/>
              </a:rPr>
              <a:t> zahtjevi nijesu ispunjeni</a:t>
            </a:r>
            <a:r>
              <a:rPr lang="en-US" altLang="zh-CN" sz="2400" dirty="0">
                <a:ea typeface="宋体" panose="02010600030101010101" pitchFamily="2" charset="-122"/>
              </a:rPr>
              <a:t>)</a:t>
            </a:r>
          </a:p>
          <a:p>
            <a:pPr>
              <a:lnSpc>
                <a:spcPct val="80000"/>
              </a:lnSpc>
            </a:pPr>
            <a:endParaRPr lang="en-IE" altLang="zh-CN" sz="2400" dirty="0">
              <a:ea typeface="宋体" panose="02010600030101010101" pitchFamily="2" charset="-122"/>
            </a:endParaRPr>
          </a:p>
          <a:p>
            <a:pPr>
              <a:lnSpc>
                <a:spcPct val="80000"/>
              </a:lnSpc>
            </a:pPr>
            <a:endParaRPr lang="en-US" altLang="en-US" sz="2400" dirty="0"/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endParaRPr lang="en-US" altLang="en-US" sz="2400" dirty="0"/>
          </a:p>
          <a:p>
            <a:pPr>
              <a:lnSpc>
                <a:spcPct val="80000"/>
              </a:lnSpc>
            </a:pPr>
            <a:endParaRPr lang="en-US" altLang="en-US" sz="2400" dirty="0"/>
          </a:p>
          <a:p>
            <a:pPr>
              <a:lnSpc>
                <a:spcPct val="80000"/>
              </a:lnSpc>
            </a:pPr>
            <a:endParaRPr lang="en-US" altLang="en-US" sz="2400" dirty="0"/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endParaRPr lang="el-GR" altLang="en-US" sz="1800" dirty="0">
              <a:latin typeface="Tw Cen MT" panose="020B0602020104020603" pitchFamily="34" charset="0"/>
            </a:endParaRPr>
          </a:p>
        </p:txBody>
      </p:sp>
      <p:sp>
        <p:nvSpPr>
          <p:cNvPr id="65542" name="Rectangle 6">
            <a:extLst>
              <a:ext uri="{FF2B5EF4-FFF2-40B4-BE49-F238E27FC236}">
                <a16:creationId xmlns:a16="http://schemas.microsoft.com/office/drawing/2014/main" id="{E28227D8-64D9-47F1-B99F-0335F257A6F1}"/>
              </a:ext>
            </a:extLst>
          </p:cNvPr>
          <p:cNvSpPr>
            <a:spLocks/>
          </p:cNvSpPr>
          <p:nvPr/>
        </p:nvSpPr>
        <p:spPr bwMode="auto">
          <a:xfrm>
            <a:off x="6096000" y="1825625"/>
            <a:ext cx="5053012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buChar char="•"/>
              <a:defRPr sz="28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685800" indent="-228600"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altLang="en-US" sz="2400" u="sng" dirty="0"/>
              <a:t>Scenario 2 (</a:t>
            </a:r>
            <a:r>
              <a:rPr lang="sr-Latn-ME" altLang="en-US" sz="2400" u="sng" dirty="0"/>
              <a:t>u skladu sa međunarodnim standardima</a:t>
            </a:r>
            <a:r>
              <a:rPr lang="en-US" altLang="en-US" sz="2400" u="sng" dirty="0"/>
              <a:t>)</a:t>
            </a:r>
          </a:p>
          <a:p>
            <a:pPr>
              <a:lnSpc>
                <a:spcPct val="70000"/>
              </a:lnSpc>
            </a:pPr>
            <a:r>
              <a:rPr lang="sr-Latn-ME" altLang="en-US" sz="2400" dirty="0"/>
              <a:t>Zamjena postojećeg donjeg stroja </a:t>
            </a:r>
            <a:r>
              <a:rPr lang="en-US" altLang="en-US" sz="2400" dirty="0"/>
              <a:t>(</a:t>
            </a:r>
            <a:r>
              <a:rPr lang="sr-Latn-ME" altLang="en-US" sz="2400" dirty="0"/>
              <a:t>Novi sloj ispod balasta-podsloj </a:t>
            </a:r>
            <a:r>
              <a:rPr lang="en-US" altLang="en-US" sz="2400" dirty="0"/>
              <a:t>(30cm), </a:t>
            </a:r>
            <a:r>
              <a:rPr lang="sr-Latn-ME" altLang="en-US" sz="2400" dirty="0"/>
              <a:t>novi sloj balasta </a:t>
            </a:r>
            <a:r>
              <a:rPr lang="en-US" altLang="en-US" sz="2400" dirty="0"/>
              <a:t>(35cm), 60E1/</a:t>
            </a:r>
            <a:r>
              <a:rPr lang="sr-Latn-ME" altLang="en-US" sz="2400" dirty="0"/>
              <a:t>ili</a:t>
            </a:r>
            <a:r>
              <a:rPr lang="en-US" altLang="en-US" sz="2400" dirty="0"/>
              <a:t> 54E1 </a:t>
            </a:r>
            <a:r>
              <a:rPr lang="sr-Latn-ME" altLang="en-US" sz="2400" dirty="0"/>
              <a:t>tip šina</a:t>
            </a:r>
            <a:r>
              <a:rPr lang="en-US" altLang="en-US" sz="2400" dirty="0"/>
              <a:t>, </a:t>
            </a:r>
            <a:r>
              <a:rPr lang="sr-Latn-ME" altLang="en-US" sz="2400" dirty="0"/>
              <a:t>betonski pragovi</a:t>
            </a:r>
            <a:r>
              <a:rPr lang="en-US" altLang="en-US" sz="2400" dirty="0"/>
              <a:t> 2.4m </a:t>
            </a:r>
            <a:r>
              <a:rPr lang="sr-Latn-ME" altLang="en-US" sz="2400" dirty="0"/>
              <a:t>širine</a:t>
            </a:r>
            <a:r>
              <a:rPr lang="en-US" altLang="en-US" sz="2400" dirty="0"/>
              <a:t>)</a:t>
            </a:r>
          </a:p>
          <a:p>
            <a:pPr>
              <a:lnSpc>
                <a:spcPct val="70000"/>
              </a:lnSpc>
            </a:pPr>
            <a:r>
              <a:rPr lang="sr-Latn-ME" altLang="en-US" sz="2400" dirty="0"/>
              <a:t>Zamjena postojećih skretnica sa </a:t>
            </a:r>
            <a:r>
              <a:rPr lang="en-IE" altLang="zh-CN" sz="2400" dirty="0">
                <a:ea typeface="宋体" panose="02010600030101010101" pitchFamily="2" charset="-122"/>
              </a:rPr>
              <a:t>Tan1:9 / R=300 </a:t>
            </a:r>
            <a:r>
              <a:rPr lang="sr-Latn-ME" altLang="zh-CN" sz="2400" dirty="0">
                <a:ea typeface="宋体" panose="02010600030101010101" pitchFamily="2" charset="-122"/>
              </a:rPr>
              <a:t>i</a:t>
            </a:r>
            <a:r>
              <a:rPr lang="en-IE" altLang="zh-CN" sz="2400" dirty="0">
                <a:ea typeface="宋体" panose="02010600030101010101" pitchFamily="2" charset="-122"/>
              </a:rPr>
              <a:t> Tan1:9 / R=190 (</a:t>
            </a:r>
            <a:r>
              <a:rPr lang="sr-Latn-ME" altLang="zh-CN" sz="2400" dirty="0">
                <a:ea typeface="宋体" panose="02010600030101010101" pitchFamily="2" charset="-122"/>
              </a:rPr>
              <a:t>na glavnom i sekundarnom kolosjeku respektivno</a:t>
            </a:r>
            <a:r>
              <a:rPr lang="en-IE" altLang="zh-CN" sz="2400" dirty="0">
                <a:ea typeface="宋体" panose="02010600030101010101" pitchFamily="2" charset="-122"/>
              </a:rPr>
              <a:t>)</a:t>
            </a:r>
          </a:p>
          <a:p>
            <a:pPr>
              <a:lnSpc>
                <a:spcPct val="70000"/>
              </a:lnSpc>
            </a:pPr>
            <a:r>
              <a:rPr lang="sr-Latn-ME" altLang="zh-CN" sz="2400" dirty="0">
                <a:ea typeface="宋体" panose="02010600030101010101" pitchFamily="2" charset="-122"/>
              </a:rPr>
              <a:t>Rekonstrukcija platforme i podzemne drenažne mreže</a:t>
            </a:r>
            <a:r>
              <a:rPr lang="en-US" altLang="zh-CN" sz="2400" dirty="0">
                <a:ea typeface="宋体" panose="02010600030101010101" pitchFamily="2" charset="-122"/>
              </a:rPr>
              <a:t>- Lmin=200m, h=550/</a:t>
            </a:r>
            <a:r>
              <a:rPr lang="sr-Latn-ME" altLang="zh-CN" sz="2400" dirty="0">
                <a:ea typeface="宋体" panose="02010600030101010101" pitchFamily="2" charset="-122"/>
              </a:rPr>
              <a:t>ili </a:t>
            </a:r>
            <a:r>
              <a:rPr lang="en-US" altLang="zh-CN" sz="2400" dirty="0">
                <a:ea typeface="宋体" panose="02010600030101010101" pitchFamily="2" charset="-122"/>
              </a:rPr>
              <a:t>760mm (TSI</a:t>
            </a:r>
            <a:r>
              <a:rPr lang="sr-Latn-ME" altLang="zh-CN" sz="2400" dirty="0">
                <a:ea typeface="宋体" panose="02010600030101010101" pitchFamily="2" charset="-122"/>
              </a:rPr>
              <a:t> zahtjevi ispunjeni</a:t>
            </a:r>
            <a:endParaRPr lang="en-US" altLang="zh-CN" sz="2400" dirty="0">
              <a:ea typeface="宋体" panose="02010600030101010101" pitchFamily="2" charset="-122"/>
            </a:endParaRPr>
          </a:p>
          <a:p>
            <a:pPr>
              <a:lnSpc>
                <a:spcPct val="70000"/>
              </a:lnSpc>
            </a:pPr>
            <a:endParaRPr lang="en-IE" altLang="zh-CN" sz="2400" dirty="0">
              <a:ea typeface="宋体" panose="02010600030101010101" pitchFamily="2" charset="-122"/>
            </a:endParaRPr>
          </a:p>
          <a:p>
            <a:pPr>
              <a:lnSpc>
                <a:spcPct val="70000"/>
              </a:lnSpc>
            </a:pPr>
            <a:endParaRPr lang="en-US" altLang="en-US" sz="2400" dirty="0"/>
          </a:p>
          <a:p>
            <a:pPr>
              <a:lnSpc>
                <a:spcPct val="70000"/>
              </a:lnSpc>
              <a:buFont typeface="Arial" panose="020B0604020202020204" pitchFamily="34" charset="0"/>
              <a:buNone/>
            </a:pPr>
            <a:endParaRPr lang="en-US" altLang="en-US" sz="2400" dirty="0"/>
          </a:p>
          <a:p>
            <a:pPr>
              <a:lnSpc>
                <a:spcPct val="70000"/>
              </a:lnSpc>
            </a:pPr>
            <a:endParaRPr lang="en-US" altLang="en-US" sz="2400" dirty="0"/>
          </a:p>
          <a:p>
            <a:pPr>
              <a:lnSpc>
                <a:spcPct val="70000"/>
              </a:lnSpc>
            </a:pPr>
            <a:endParaRPr lang="en-US" altLang="en-US" sz="2400" dirty="0"/>
          </a:p>
          <a:p>
            <a:pPr>
              <a:lnSpc>
                <a:spcPct val="70000"/>
              </a:lnSpc>
              <a:buFont typeface="Arial" panose="020B0604020202020204" pitchFamily="34" charset="0"/>
              <a:buNone/>
            </a:pPr>
            <a:endParaRPr lang="el-GR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3586955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108606A8-1779-4A46-B267-D1DF32E0C1F0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tx1"/>
                </a:solidFill>
              </a:rPr>
              <a:t>St</a:t>
            </a:r>
            <a:r>
              <a:rPr lang="sr-Latn-ME" altLang="en-US" dirty="0">
                <a:solidFill>
                  <a:schemeClr val="tx1"/>
                </a:solidFill>
              </a:rPr>
              <a:t>anica</a:t>
            </a:r>
            <a:r>
              <a:rPr lang="en-US" altLang="en-US" dirty="0">
                <a:solidFill>
                  <a:schemeClr val="tx1"/>
                </a:solidFill>
              </a:rPr>
              <a:t> – </a:t>
            </a:r>
            <a:r>
              <a:rPr lang="sr-Latn-ME" altLang="en-US" dirty="0">
                <a:solidFill>
                  <a:schemeClr val="tx1"/>
                </a:solidFill>
              </a:rPr>
              <a:t>kolosjeci</a:t>
            </a:r>
            <a:endParaRPr lang="el-GR" altLang="en-US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sp>
        <p:nvSpPr>
          <p:cNvPr id="57349" name="Rectangle 5">
            <a:extLst>
              <a:ext uri="{FF2B5EF4-FFF2-40B4-BE49-F238E27FC236}">
                <a16:creationId xmlns:a16="http://schemas.microsoft.com/office/drawing/2014/main" id="{392DCA24-9FAC-4230-9307-16BDB20CF3EF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64813" cy="2073275"/>
          </a:xfrm>
          <a:noFill/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altLang="en-US" sz="1600" u="sng" dirty="0"/>
              <a:t>Scenario 3 (</a:t>
            </a:r>
            <a:r>
              <a:rPr lang="sr-Latn-ME" altLang="en-US" sz="1600" u="sng" dirty="0"/>
              <a:t>u skladu sa međunarodnim standardima</a:t>
            </a:r>
            <a:r>
              <a:rPr lang="en-US" altLang="en-US" sz="1600" u="sng" dirty="0"/>
              <a:t>)</a:t>
            </a:r>
          </a:p>
          <a:p>
            <a:pPr>
              <a:lnSpc>
                <a:spcPct val="70000"/>
              </a:lnSpc>
            </a:pPr>
            <a:r>
              <a:rPr lang="sr-Latn-ME" altLang="en-US" sz="1600" dirty="0"/>
              <a:t>Zamjena postojećeg donjeg stroja </a:t>
            </a:r>
            <a:r>
              <a:rPr lang="en-US" altLang="en-US" sz="1600" dirty="0"/>
              <a:t>(</a:t>
            </a:r>
            <a:r>
              <a:rPr lang="sr-Latn-ME" altLang="en-US" sz="1600" dirty="0"/>
              <a:t>Novi sloj ispod balasta- podsloj </a:t>
            </a:r>
            <a:r>
              <a:rPr lang="en-US" altLang="en-US" sz="1600" dirty="0"/>
              <a:t>(30cm), </a:t>
            </a:r>
            <a:r>
              <a:rPr lang="sr-Latn-ME" altLang="en-US" sz="1600" dirty="0"/>
              <a:t>novi sloj balasta </a:t>
            </a:r>
            <a:r>
              <a:rPr lang="en-US" altLang="en-US" sz="1600" dirty="0"/>
              <a:t>(35cm), 60E1/</a:t>
            </a:r>
            <a:r>
              <a:rPr lang="sr-Latn-ME" altLang="en-US" sz="1600" dirty="0"/>
              <a:t>ili</a:t>
            </a:r>
            <a:r>
              <a:rPr lang="en-US" altLang="en-US" sz="1600" dirty="0"/>
              <a:t> 54E1 </a:t>
            </a:r>
            <a:r>
              <a:rPr lang="sr-Latn-ME" altLang="en-US" sz="1600" dirty="0"/>
              <a:t>tip šine</a:t>
            </a:r>
            <a:r>
              <a:rPr lang="en-US" altLang="en-US" sz="1600" dirty="0"/>
              <a:t>, </a:t>
            </a:r>
            <a:r>
              <a:rPr lang="sr-Latn-ME" altLang="en-US" sz="1600" dirty="0"/>
              <a:t>betonski pragovi </a:t>
            </a:r>
            <a:r>
              <a:rPr lang="en-US" altLang="en-US" sz="1600" b="1" dirty="0"/>
              <a:t>2.6m</a:t>
            </a:r>
            <a:r>
              <a:rPr lang="en-US" altLang="en-US" sz="1600" dirty="0"/>
              <a:t> </a:t>
            </a:r>
            <a:r>
              <a:rPr lang="sr-Latn-ME" altLang="en-US" sz="1600" dirty="0"/>
              <a:t>širine</a:t>
            </a:r>
            <a:r>
              <a:rPr lang="en-US" altLang="en-US" sz="1600" dirty="0"/>
              <a:t>)</a:t>
            </a:r>
          </a:p>
          <a:p>
            <a:pPr>
              <a:lnSpc>
                <a:spcPct val="70000"/>
              </a:lnSpc>
            </a:pPr>
            <a:r>
              <a:rPr lang="sr-Latn-ME" altLang="en-US" sz="1600" dirty="0"/>
              <a:t>Zamjena postojećih skretnica sa </a:t>
            </a:r>
            <a:r>
              <a:rPr lang="en-IE" altLang="zh-CN" sz="1600" dirty="0">
                <a:ea typeface="宋体" panose="02010600030101010101" pitchFamily="2" charset="-122"/>
              </a:rPr>
              <a:t>Tan1:9 / R=300 </a:t>
            </a:r>
            <a:r>
              <a:rPr lang="sr-Latn-ME" altLang="zh-CN" sz="1600" dirty="0">
                <a:ea typeface="宋体" panose="02010600030101010101" pitchFamily="2" charset="-122"/>
              </a:rPr>
              <a:t>i</a:t>
            </a:r>
            <a:r>
              <a:rPr lang="en-IE" altLang="zh-CN" sz="1600" dirty="0">
                <a:ea typeface="宋体" panose="02010600030101010101" pitchFamily="2" charset="-122"/>
              </a:rPr>
              <a:t> Tan1:9 / R=190 (</a:t>
            </a:r>
            <a:r>
              <a:rPr lang="sr-Latn-ME" altLang="zh-CN" sz="1600" dirty="0">
                <a:ea typeface="宋体" panose="02010600030101010101" pitchFamily="2" charset="-122"/>
              </a:rPr>
              <a:t>na glavnom i sekundarnom kolosjeku respektivno</a:t>
            </a:r>
            <a:r>
              <a:rPr lang="en-IE" altLang="zh-CN" sz="1600" dirty="0">
                <a:ea typeface="宋体" panose="02010600030101010101" pitchFamily="2" charset="-122"/>
              </a:rPr>
              <a:t>)</a:t>
            </a:r>
          </a:p>
          <a:p>
            <a:pPr>
              <a:lnSpc>
                <a:spcPct val="70000"/>
              </a:lnSpc>
            </a:pPr>
            <a:r>
              <a:rPr lang="sr-Latn-ME" altLang="zh-CN" sz="1600" dirty="0">
                <a:ea typeface="宋体" panose="02010600030101010101" pitchFamily="2" charset="-122"/>
              </a:rPr>
              <a:t>Rekonstrukcija platforme i podzemne drenažne mreže</a:t>
            </a:r>
            <a:r>
              <a:rPr lang="en-US" altLang="zh-CN" sz="1600" dirty="0">
                <a:ea typeface="宋体" panose="02010600030101010101" pitchFamily="2" charset="-122"/>
              </a:rPr>
              <a:t>- Lmin=200m, h=550/</a:t>
            </a:r>
            <a:r>
              <a:rPr lang="sr-Latn-ME" altLang="zh-CN" sz="1600" dirty="0">
                <a:ea typeface="宋体" panose="02010600030101010101" pitchFamily="2" charset="-122"/>
              </a:rPr>
              <a:t>ili</a:t>
            </a:r>
            <a:r>
              <a:rPr lang="en-US" altLang="zh-CN" sz="1600" dirty="0">
                <a:ea typeface="宋体" panose="02010600030101010101" pitchFamily="2" charset="-122"/>
              </a:rPr>
              <a:t> 760mm (TSI</a:t>
            </a:r>
            <a:r>
              <a:rPr lang="sr-Latn-ME" altLang="zh-CN" sz="1600" dirty="0">
                <a:ea typeface="宋体" panose="02010600030101010101" pitchFamily="2" charset="-122"/>
              </a:rPr>
              <a:t> zahtjevi ispunjeni</a:t>
            </a:r>
            <a:r>
              <a:rPr lang="en-US" altLang="zh-CN" sz="1600" dirty="0">
                <a:ea typeface="宋体" panose="02010600030101010101" pitchFamily="2" charset="-122"/>
              </a:rPr>
              <a:t>)</a:t>
            </a:r>
          </a:p>
          <a:p>
            <a:pPr>
              <a:lnSpc>
                <a:spcPct val="70000"/>
              </a:lnSpc>
            </a:pPr>
            <a:r>
              <a:rPr lang="sr-Latn-ME" altLang="zh-CN" sz="1600" dirty="0">
                <a:ea typeface="宋体" panose="02010600030101010101" pitchFamily="2" charset="-122"/>
              </a:rPr>
              <a:t>Izgradnja pasarela za putnike</a:t>
            </a:r>
            <a:endParaRPr lang="en-US" altLang="zh-CN" sz="1600" dirty="0">
              <a:ea typeface="宋体" panose="02010600030101010101" pitchFamily="2" charset="-122"/>
            </a:endParaRPr>
          </a:p>
          <a:p>
            <a:pPr>
              <a:lnSpc>
                <a:spcPct val="70000"/>
              </a:lnSpc>
            </a:pPr>
            <a:r>
              <a:rPr lang="sr-Latn-ME" altLang="zh-CN" sz="1600" dirty="0">
                <a:ea typeface="宋体" panose="02010600030101010101" pitchFamily="2" charset="-122"/>
              </a:rPr>
              <a:t>Produžavanje teretnih kolosjeka </a:t>
            </a:r>
            <a:r>
              <a:rPr lang="en-US" altLang="zh-CN" sz="1600" dirty="0">
                <a:ea typeface="宋体" panose="02010600030101010101" pitchFamily="2" charset="-122"/>
              </a:rPr>
              <a:t>IV &amp; V </a:t>
            </a:r>
            <a:r>
              <a:rPr lang="sr-Latn-ME" altLang="zh-CN" sz="1600" dirty="0">
                <a:ea typeface="宋体" panose="02010600030101010101" pitchFamily="2" charset="-122"/>
              </a:rPr>
              <a:t>kako bi se smjestili duži vozovi </a:t>
            </a:r>
            <a:r>
              <a:rPr lang="en-US" altLang="zh-CN" sz="1600" dirty="0">
                <a:ea typeface="宋体" panose="02010600030101010101" pitchFamily="2" charset="-122"/>
              </a:rPr>
              <a:t>(L=740m)</a:t>
            </a:r>
          </a:p>
          <a:p>
            <a:pPr>
              <a:lnSpc>
                <a:spcPct val="70000"/>
              </a:lnSpc>
            </a:pPr>
            <a:endParaRPr lang="en-IE" altLang="zh-CN" sz="1600" dirty="0">
              <a:ea typeface="宋体" panose="02010600030101010101" pitchFamily="2" charset="-122"/>
            </a:endParaRPr>
          </a:p>
          <a:p>
            <a:pPr>
              <a:lnSpc>
                <a:spcPct val="70000"/>
              </a:lnSpc>
            </a:pPr>
            <a:endParaRPr lang="en-US" altLang="en-US" sz="1600" dirty="0"/>
          </a:p>
          <a:p>
            <a:pPr>
              <a:lnSpc>
                <a:spcPct val="70000"/>
              </a:lnSpc>
            </a:pPr>
            <a:endParaRPr lang="en-US" altLang="en-US" sz="1600" dirty="0"/>
          </a:p>
          <a:p>
            <a:pPr>
              <a:lnSpc>
                <a:spcPct val="70000"/>
              </a:lnSpc>
            </a:pPr>
            <a:endParaRPr lang="en-US" altLang="en-US" sz="1600" dirty="0"/>
          </a:p>
          <a:p>
            <a:pPr>
              <a:lnSpc>
                <a:spcPct val="70000"/>
              </a:lnSpc>
            </a:pPr>
            <a:endParaRPr lang="en-US" altLang="en-US" sz="1600" dirty="0"/>
          </a:p>
          <a:p>
            <a:pPr>
              <a:lnSpc>
                <a:spcPct val="70000"/>
              </a:lnSpc>
              <a:buFont typeface="Arial" panose="020B0604020202020204" pitchFamily="34" charset="0"/>
              <a:buNone/>
            </a:pPr>
            <a:endParaRPr lang="el-GR" altLang="en-US" sz="1000" dirty="0">
              <a:latin typeface="Tw Cen MT" panose="020B0602020104020603" pitchFamily="34" charset="0"/>
            </a:endParaRPr>
          </a:p>
        </p:txBody>
      </p:sp>
      <p:pic>
        <p:nvPicPr>
          <p:cNvPr id="57350" name="Picture 6">
            <a:extLst>
              <a:ext uri="{FF2B5EF4-FFF2-40B4-BE49-F238E27FC236}">
                <a16:creationId xmlns:a16="http://schemas.microsoft.com/office/drawing/2014/main" id="{3D343309-1588-4479-A17C-40F6FDF5E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3892550"/>
            <a:ext cx="8897938" cy="22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0776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74BFDBF4-0D15-41BD-AC1B-4BA7CBFE216B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sr-Latn-ME" altLang="en-US" dirty="0">
                <a:solidFill>
                  <a:schemeClr val="tx1"/>
                </a:solidFill>
              </a:rPr>
              <a:t>Putni prelazi u nivou</a:t>
            </a:r>
            <a:endParaRPr lang="el-GR" altLang="en-US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sp>
        <p:nvSpPr>
          <p:cNvPr id="69637" name="Rectangle 5">
            <a:extLst>
              <a:ext uri="{FF2B5EF4-FFF2-40B4-BE49-F238E27FC236}">
                <a16:creationId xmlns:a16="http://schemas.microsoft.com/office/drawing/2014/main" id="{A2C467C0-B713-4932-BF48-47F98607E4B0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5208588" cy="4510088"/>
          </a:xfrm>
          <a:noFill/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en-US" u="sng" dirty="0"/>
              <a:t>Scenario 1</a:t>
            </a:r>
            <a:r>
              <a:rPr lang="sr-Latn-ME" altLang="en-US" u="sng" dirty="0"/>
              <a:t> i </a:t>
            </a:r>
            <a:r>
              <a:rPr lang="en-US" altLang="en-US" u="sng" dirty="0"/>
              <a:t>2 </a:t>
            </a:r>
          </a:p>
          <a:p>
            <a:r>
              <a:rPr lang="sr-Latn-ME" altLang="en-US" dirty="0"/>
              <a:t>Održavanje dva putna prelaza  u nivou </a:t>
            </a:r>
            <a:r>
              <a:rPr lang="en-US" altLang="en-US" dirty="0"/>
              <a:t>(Km 4+664 </a:t>
            </a:r>
            <a:r>
              <a:rPr lang="sr-Latn-ME" altLang="en-US" dirty="0"/>
              <a:t>i</a:t>
            </a:r>
            <a:r>
              <a:rPr lang="en-US" altLang="en-US" dirty="0"/>
              <a:t> Km 5+850)</a:t>
            </a:r>
          </a:p>
          <a:p>
            <a:r>
              <a:rPr lang="sr-Latn-ME" altLang="zh-CN" dirty="0">
                <a:ea typeface="宋体" panose="02010600030101010101" pitchFamily="2" charset="-122"/>
              </a:rPr>
              <a:t>Ugradnja gumenih panela</a:t>
            </a:r>
            <a:endParaRPr lang="en-IE" altLang="zh-CN" dirty="0">
              <a:ea typeface="宋体" panose="02010600030101010101" pitchFamily="2" charset="-122"/>
            </a:endParaRPr>
          </a:p>
          <a:p>
            <a:r>
              <a:rPr lang="sr-Latn-ME" altLang="zh-CN" dirty="0">
                <a:ea typeface="宋体" panose="02010600030101010101" pitchFamily="2" charset="-122"/>
              </a:rPr>
              <a:t>Instaliranje sigurnosnog sistema, putnih i željezničkih znakova</a:t>
            </a:r>
            <a:endParaRPr lang="en-US" altLang="zh-CN" dirty="0">
              <a:ea typeface="宋体" panose="02010600030101010101" pitchFamily="2" charset="-122"/>
            </a:endParaRPr>
          </a:p>
          <a:p>
            <a:endParaRPr lang="en-IE" altLang="zh-CN" dirty="0">
              <a:ea typeface="宋体" panose="02010600030101010101" pitchFamily="2" charset="-122"/>
            </a:endParaRPr>
          </a:p>
          <a:p>
            <a:endParaRPr lang="en-US" altLang="en-US" dirty="0"/>
          </a:p>
          <a:p>
            <a:pPr>
              <a:buFont typeface="Arial" panose="020B0604020202020204" pitchFamily="34" charset="0"/>
              <a:buNone/>
            </a:pPr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pPr>
              <a:buFont typeface="Arial" panose="020B0604020202020204" pitchFamily="34" charset="0"/>
              <a:buNone/>
            </a:pPr>
            <a:endParaRPr lang="el-GR" altLang="en-US" sz="2000" dirty="0">
              <a:latin typeface="Tw Cen MT" panose="020B0602020104020603" pitchFamily="34" charset="0"/>
            </a:endParaRPr>
          </a:p>
        </p:txBody>
      </p:sp>
      <p:sp>
        <p:nvSpPr>
          <p:cNvPr id="69638" name="Rectangle 6">
            <a:extLst>
              <a:ext uri="{FF2B5EF4-FFF2-40B4-BE49-F238E27FC236}">
                <a16:creationId xmlns:a16="http://schemas.microsoft.com/office/drawing/2014/main" id="{BF57745F-743D-4F79-979A-ED4626493F19}"/>
              </a:ext>
            </a:extLst>
          </p:cNvPr>
          <p:cNvSpPr>
            <a:spLocks/>
          </p:cNvSpPr>
          <p:nvPr/>
        </p:nvSpPr>
        <p:spPr bwMode="auto">
          <a:xfrm>
            <a:off x="6456363" y="1898650"/>
            <a:ext cx="5208587" cy="451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buChar char="•"/>
              <a:defRPr sz="28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685800" indent="-228600"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en-US" u="sng" dirty="0"/>
              <a:t>Scenario 3 </a:t>
            </a:r>
          </a:p>
          <a:p>
            <a:r>
              <a:rPr lang="sr-Latn-ME" altLang="en-US" dirty="0"/>
              <a:t>Zamjena putnog prelaza u nivou </a:t>
            </a:r>
            <a:r>
              <a:rPr lang="en-US" altLang="en-US" dirty="0"/>
              <a:t>Km. 4+664 </a:t>
            </a:r>
            <a:r>
              <a:rPr lang="sr-Latn-ME" altLang="en-US" dirty="0"/>
              <a:t>novim putnim nadvožnjakom</a:t>
            </a:r>
            <a:r>
              <a:rPr lang="en-US" altLang="zh-CN" dirty="0">
                <a:ea typeface="宋体" panose="02010600030101010101" pitchFamily="2" charset="-122"/>
              </a:rPr>
              <a:t> (</a:t>
            </a:r>
            <a:r>
              <a:rPr lang="sr-Latn-ME" altLang="zh-CN" dirty="0">
                <a:ea typeface="宋体" panose="02010600030101010101" pitchFamily="2" charset="-122"/>
              </a:rPr>
              <a:t>most dužine </a:t>
            </a:r>
            <a:r>
              <a:rPr lang="en-US" altLang="zh-CN" dirty="0">
                <a:ea typeface="宋体" panose="02010600030101010101" pitchFamily="2" charset="-122"/>
              </a:rPr>
              <a:t>130m)</a:t>
            </a:r>
            <a:endParaRPr lang="en-US" altLang="en-US" dirty="0"/>
          </a:p>
          <a:p>
            <a:r>
              <a:rPr lang="sr-Latn-ME" altLang="en-US" dirty="0"/>
              <a:t>Ukidanje putnog prelaza u nivou na</a:t>
            </a:r>
            <a:r>
              <a:rPr lang="en-US" altLang="en-US" dirty="0"/>
              <a:t> Km. 5+850</a:t>
            </a:r>
          </a:p>
          <a:p>
            <a:pPr>
              <a:buFont typeface="Arial" panose="020B0604020202020204" pitchFamily="34" charset="0"/>
              <a:buNone/>
            </a:pPr>
            <a:endParaRPr lang="en-US" altLang="zh-CN" dirty="0">
              <a:ea typeface="宋体" panose="02010600030101010101" pitchFamily="2" charset="-122"/>
            </a:endParaRPr>
          </a:p>
          <a:p>
            <a:endParaRPr lang="en-IE" altLang="zh-CN" dirty="0">
              <a:ea typeface="宋体" panose="02010600030101010101" pitchFamily="2" charset="-122"/>
            </a:endParaRPr>
          </a:p>
          <a:p>
            <a:endParaRPr lang="en-US" altLang="en-US" dirty="0"/>
          </a:p>
          <a:p>
            <a:pPr>
              <a:buFont typeface="Arial" panose="020B0604020202020204" pitchFamily="34" charset="0"/>
              <a:buNone/>
            </a:pPr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pPr>
              <a:buFont typeface="Arial" panose="020B0604020202020204" pitchFamily="34" charset="0"/>
              <a:buNone/>
            </a:pPr>
            <a:endParaRPr lang="el-G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531596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Τίτλος 1">
            <a:extLst>
              <a:ext uri="{FF2B5EF4-FFF2-40B4-BE49-F238E27FC236}">
                <a16:creationId xmlns:a16="http://schemas.microsoft.com/office/drawing/2014/main" id="{18E737FE-90B4-4B36-ABC1-22F008F89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38" y="984250"/>
            <a:ext cx="11042650" cy="776288"/>
          </a:xfrm>
        </p:spPr>
        <p:txBody>
          <a:bodyPr/>
          <a:lstStyle/>
          <a:p>
            <a:r>
              <a:rPr lang="el-GR" altLang="en-US" dirty="0"/>
              <a:t>2.</a:t>
            </a:r>
            <a:r>
              <a:rPr lang="sr-Latn-ME" altLang="en-US" dirty="0"/>
              <a:t>Zemljani radovi</a:t>
            </a:r>
            <a:endParaRPr lang="en-US" altLang="en-US" dirty="0"/>
          </a:p>
        </p:txBody>
      </p:sp>
      <p:pic>
        <p:nvPicPr>
          <p:cNvPr id="6" name="Εικόνα 1">
            <a:extLst>
              <a:ext uri="{FF2B5EF4-FFF2-40B4-BE49-F238E27FC236}">
                <a16:creationId xmlns:a16="http://schemas.microsoft.com/office/drawing/2014/main" id="{175969E9-7471-469E-A400-C292125BC7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20" r="9081"/>
          <a:stretch/>
        </p:blipFill>
        <p:spPr>
          <a:xfrm>
            <a:off x="6930570" y="2388277"/>
            <a:ext cx="4783592" cy="2709186"/>
          </a:xfrm>
          <a:prstGeom prst="rect">
            <a:avLst/>
          </a:prstGeom>
          <a:effectLst>
            <a:reflection stA="45000" endPos="13000" dist="508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AB36A5-DE24-40B1-9F40-5780545359D7}"/>
              </a:ext>
            </a:extLst>
          </p:cNvPr>
          <p:cNvSpPr txBox="1"/>
          <p:nvPr/>
        </p:nvSpPr>
        <p:spPr>
          <a:xfrm>
            <a:off x="477838" y="2220086"/>
            <a:ext cx="6096000" cy="2732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spcAft>
                <a:spcPts val="1000"/>
              </a:spcAft>
              <a:buNone/>
            </a:pPr>
            <a:r>
              <a:rPr lang="sr-Latn-ME" sz="2200" b="1" dirty="0">
                <a:solidFill>
                  <a:srgbClr val="244B99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Times New Roman" panose="02020603050405020304" pitchFamily="18" charset="0"/>
              </a:rPr>
              <a:t>Tehnički pristup</a:t>
            </a:r>
            <a:endParaRPr lang="en-GB" sz="2200" b="1" dirty="0">
              <a:solidFill>
                <a:srgbClr val="244B99"/>
              </a:solidFill>
              <a:effectLst/>
              <a:latin typeface="Segoe UI" panose="020B0502040204020203" pitchFamily="34" charset="0"/>
              <a:ea typeface="Segoe UI" panose="020B0502040204020203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400"/>
              </a:spcBef>
              <a:spcAft>
                <a:spcPts val="400"/>
              </a:spcAft>
              <a:buClr>
                <a:srgbClr val="ABC100"/>
              </a:buClr>
              <a:buFont typeface="Segoe UI" panose="020B0502040204020203" pitchFamily="34" charset="0"/>
              <a:buChar char="▬"/>
              <a:tabLst>
                <a:tab pos="431800" algn="l"/>
              </a:tabLst>
            </a:pPr>
            <a:r>
              <a:rPr lang="sr-Latn-ME" sz="1800" dirty="0">
                <a:effectLst/>
                <a:latin typeface="Segoe UI" panose="020B0502040204020203" pitchFamily="34" charset="0"/>
                <a:ea typeface="Segoe UI" panose="020B0502040204020203" pitchFamily="34" charset="0"/>
                <a:cs typeface="Times New Roman" panose="02020603050405020304" pitchFamily="18" charset="0"/>
              </a:rPr>
              <a:t>Pregled horizontalne i vertikalne trase postojeće pruge</a:t>
            </a:r>
            <a:endParaRPr lang="en-GB" sz="1800" dirty="0">
              <a:effectLst/>
              <a:latin typeface="Segoe UI" panose="020B0502040204020203" pitchFamily="34" charset="0"/>
              <a:ea typeface="Segoe UI" panose="020B0502040204020203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400"/>
              </a:spcBef>
              <a:spcAft>
                <a:spcPts val="400"/>
              </a:spcAft>
              <a:buClr>
                <a:srgbClr val="ABC100"/>
              </a:buClr>
              <a:buFont typeface="Segoe UI" panose="020B0502040204020203" pitchFamily="34" charset="0"/>
              <a:buChar char="▬"/>
              <a:tabLst>
                <a:tab pos="431800" algn="l"/>
              </a:tabLst>
            </a:pPr>
            <a:r>
              <a:rPr lang="sr-Latn-ME" sz="1800" dirty="0">
                <a:effectLst/>
                <a:latin typeface="Segoe UI" panose="020B0502040204020203" pitchFamily="34" charset="0"/>
                <a:ea typeface="Segoe UI" panose="020B0502040204020203" pitchFamily="34" charset="0"/>
                <a:cs typeface="Times New Roman" panose="02020603050405020304" pitchFamily="18" charset="0"/>
              </a:rPr>
              <a:t>Pregled dostupnih geoloških i geotehničkih podataka</a:t>
            </a:r>
            <a:endParaRPr lang="en-GB" sz="1800" dirty="0">
              <a:effectLst/>
              <a:latin typeface="Segoe UI" panose="020B0502040204020203" pitchFamily="34" charset="0"/>
              <a:ea typeface="Segoe UI" panose="020B0502040204020203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400"/>
              </a:spcBef>
              <a:spcAft>
                <a:spcPts val="400"/>
              </a:spcAft>
              <a:buClr>
                <a:srgbClr val="ABC100"/>
              </a:buClr>
              <a:buFont typeface="Segoe UI" panose="020B0502040204020203" pitchFamily="34" charset="0"/>
              <a:buChar char="▬"/>
              <a:tabLst>
                <a:tab pos="431800" algn="l"/>
              </a:tabLst>
            </a:pPr>
            <a:r>
              <a:rPr lang="sr-Latn-ME" sz="1800" dirty="0">
                <a:effectLst/>
                <a:latin typeface="Segoe UI" panose="020B0502040204020203" pitchFamily="34" charset="0"/>
                <a:ea typeface="Segoe UI" panose="020B0502040204020203" pitchFamily="34" charset="0"/>
                <a:cs typeface="Times New Roman" panose="02020603050405020304" pitchFamily="18" charset="0"/>
              </a:rPr>
              <a:t>Snimanje terena i geološko kartiranje</a:t>
            </a:r>
            <a:endParaRPr lang="en-GB" sz="1800" dirty="0">
              <a:effectLst/>
              <a:latin typeface="Segoe UI" panose="020B0502040204020203" pitchFamily="34" charset="0"/>
              <a:ea typeface="Segoe UI" panose="020B0502040204020203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400"/>
              </a:spcBef>
              <a:spcAft>
                <a:spcPts val="400"/>
              </a:spcAft>
              <a:buClr>
                <a:srgbClr val="ABC100"/>
              </a:buClr>
              <a:buFont typeface="Segoe UI" panose="020B0502040204020203" pitchFamily="34" charset="0"/>
              <a:buChar char="▬"/>
              <a:tabLst>
                <a:tab pos="431800" algn="l"/>
              </a:tabLst>
            </a:pPr>
            <a:r>
              <a:rPr lang="sr-Latn-ME" sz="1800" dirty="0">
                <a:effectLst/>
                <a:latin typeface="Segoe UI" panose="020B0502040204020203" pitchFamily="34" charset="0"/>
                <a:ea typeface="Segoe UI" panose="020B0502040204020203" pitchFamily="34" charset="0"/>
                <a:cs typeface="Times New Roman" panose="02020603050405020304" pitchFamily="18" charset="0"/>
              </a:rPr>
              <a:t>Terensko ispitivanje zemljanih radova i konstrukcija na željezničkoj pruzi sa aspekta geotehnike</a:t>
            </a:r>
          </a:p>
          <a:p>
            <a:pPr marL="342900" lvl="0" indent="-342900" algn="just">
              <a:spcBef>
                <a:spcPts val="400"/>
              </a:spcBef>
              <a:spcAft>
                <a:spcPts val="400"/>
              </a:spcAft>
              <a:buClr>
                <a:srgbClr val="ABC100"/>
              </a:buClr>
              <a:buFont typeface="Segoe UI" panose="020B0502040204020203" pitchFamily="34" charset="0"/>
              <a:buChar char="▬"/>
              <a:tabLst>
                <a:tab pos="431800" algn="l"/>
              </a:tabLst>
            </a:pPr>
            <a:r>
              <a:rPr lang="sr-Latn-ME" dirty="0">
                <a:latin typeface="Segoe UI" panose="020B0502040204020203" pitchFamily="34" charset="0"/>
                <a:ea typeface="Segoe UI" panose="020B0502040204020203" pitchFamily="34" charset="0"/>
                <a:cs typeface="Times New Roman" panose="02020603050405020304" pitchFamily="18" charset="0"/>
              </a:rPr>
              <a:t>Razvoj mogućih scenarija za modernizaciju železničke pruge</a:t>
            </a:r>
            <a:endParaRPr lang="en-GB" sz="1800" dirty="0">
              <a:effectLst/>
              <a:latin typeface="Segoe UI" panose="020B0502040204020203" pitchFamily="34" charset="0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7197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78435" y="984736"/>
            <a:ext cx="11042811" cy="776288"/>
          </a:xfrm>
        </p:spPr>
        <p:txBody>
          <a:bodyPr/>
          <a:lstStyle/>
          <a:p>
            <a:r>
              <a:rPr lang="sr-Latn-ME" dirty="0"/>
              <a:t>Zemljani radovi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7EB0DDE-BBEA-4579-9E7D-D60097ED6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372" y="1612295"/>
            <a:ext cx="11663635" cy="424542"/>
          </a:xfrm>
        </p:spPr>
        <p:txBody>
          <a:bodyPr>
            <a:normAutofit/>
          </a:bodyPr>
          <a:lstStyle/>
          <a:p>
            <a:pPr marL="0" indent="0" algn="just">
              <a:spcAft>
                <a:spcPts val="1000"/>
              </a:spcAft>
              <a:buNone/>
            </a:pPr>
            <a:r>
              <a:rPr lang="sr-Latn-ME" sz="2200" b="1" dirty="0">
                <a:solidFill>
                  <a:srgbClr val="244B99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Times New Roman" panose="02020603050405020304" pitchFamily="18" charset="0"/>
              </a:rPr>
              <a:t>Pregled horizontalne i vertikalne trase postojeće pruge</a:t>
            </a:r>
            <a:endParaRPr lang="en-GB" sz="2200" b="1" dirty="0">
              <a:solidFill>
                <a:srgbClr val="244B99"/>
              </a:solidFill>
              <a:effectLst/>
              <a:latin typeface="Segoe UI" panose="020B0502040204020203" pitchFamily="34" charset="0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44D83C-C066-411F-9143-080767D39E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993" y="2079172"/>
            <a:ext cx="6120384" cy="40492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F254DE-4CAC-475E-9256-6A3C3C7B95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637" b="13297"/>
          <a:stretch/>
        </p:blipFill>
        <p:spPr>
          <a:xfrm>
            <a:off x="6541004" y="4140199"/>
            <a:ext cx="5591725" cy="24722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2C765E-3257-4E10-94C6-85D985429E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637" b="31397"/>
          <a:stretch/>
        </p:blipFill>
        <p:spPr>
          <a:xfrm>
            <a:off x="6524998" y="1977897"/>
            <a:ext cx="5591725" cy="206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5228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78435" y="984736"/>
            <a:ext cx="11042811" cy="776288"/>
          </a:xfrm>
        </p:spPr>
        <p:txBody>
          <a:bodyPr/>
          <a:lstStyle/>
          <a:p>
            <a:r>
              <a:rPr lang="sr-Latn-ME" dirty="0"/>
              <a:t>Zemljani radovi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7EB0DDE-BBEA-4579-9E7D-D60097ED6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372" y="1612295"/>
            <a:ext cx="11663635" cy="424542"/>
          </a:xfrm>
        </p:spPr>
        <p:txBody>
          <a:bodyPr>
            <a:normAutofit/>
          </a:bodyPr>
          <a:lstStyle/>
          <a:p>
            <a:pPr marL="0" indent="0" algn="just">
              <a:spcAft>
                <a:spcPts val="1000"/>
              </a:spcAft>
              <a:buNone/>
            </a:pPr>
            <a:r>
              <a:rPr lang="sr-Latn-ME" sz="2200" b="1" dirty="0">
                <a:solidFill>
                  <a:srgbClr val="244B99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Times New Roman" panose="02020603050405020304" pitchFamily="18" charset="0"/>
              </a:rPr>
              <a:t>Pregled dostupnih geotehničkih i geoloških podataka</a:t>
            </a:r>
            <a:endParaRPr lang="en-GB" sz="2200" b="1" dirty="0">
              <a:solidFill>
                <a:srgbClr val="244B99"/>
              </a:solidFill>
              <a:effectLst/>
              <a:latin typeface="Segoe UI" panose="020B0502040204020203" pitchFamily="34" charset="0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7A320A-90E8-41FA-BC6C-E8B0ACBFA6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993" y="2036838"/>
            <a:ext cx="5785007" cy="3889856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3992EA6-A728-49BC-B9BE-B0527F46F341}"/>
              </a:ext>
            </a:extLst>
          </p:cNvPr>
          <p:cNvSpPr txBox="1">
            <a:spLocks/>
          </p:cNvSpPr>
          <p:nvPr/>
        </p:nvSpPr>
        <p:spPr>
          <a:xfrm>
            <a:off x="6357063" y="2036837"/>
            <a:ext cx="5523944" cy="452290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44B99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44B99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44B99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44B99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44B99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spcBef>
                <a:spcPts val="400"/>
              </a:spcBef>
              <a:spcAft>
                <a:spcPts val="400"/>
              </a:spcAft>
              <a:buClr>
                <a:srgbClr val="ABC100"/>
              </a:buClr>
              <a:buFont typeface="Segoe UI" panose="020B0502040204020203" pitchFamily="34" charset="0"/>
              <a:buChar char="▬"/>
              <a:tabLst>
                <a:tab pos="431800" algn="l"/>
              </a:tabLst>
            </a:pPr>
            <a:r>
              <a:rPr lang="sr-Latn-ME" sz="1800" dirty="0">
                <a:latin typeface="Segoe UI" panose="020B0502040204020203" pitchFamily="34" charset="0"/>
                <a:ea typeface="Segoe UI" panose="020B0502040204020203" pitchFamily="34" charset="0"/>
                <a:cs typeface="Times New Roman" panose="02020603050405020304" pitchFamily="18" charset="0"/>
              </a:rPr>
              <a:t>Geološke karte</a:t>
            </a:r>
            <a:endParaRPr lang="en-GB" sz="1800" dirty="0">
              <a:latin typeface="Segoe UI" panose="020B0502040204020203" pitchFamily="34" charset="0"/>
              <a:ea typeface="Segoe UI" panose="020B0502040204020203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ts val="400"/>
              </a:spcBef>
              <a:spcAft>
                <a:spcPts val="400"/>
              </a:spcAft>
              <a:buClr>
                <a:srgbClr val="ABC100"/>
              </a:buClr>
              <a:buFont typeface="Segoe UI" panose="020B0502040204020203" pitchFamily="34" charset="0"/>
              <a:buChar char="▬"/>
              <a:tabLst>
                <a:tab pos="431800" algn="l"/>
              </a:tabLst>
            </a:pPr>
            <a:r>
              <a:rPr lang="sr-Latn-ME" sz="1800" dirty="0">
                <a:latin typeface="Segoe UI" panose="020B0502040204020203" pitchFamily="34" charset="0"/>
                <a:ea typeface="Segoe UI" panose="020B0502040204020203" pitchFamily="34" charset="0"/>
                <a:cs typeface="Times New Roman" panose="02020603050405020304" pitchFamily="18" charset="0"/>
              </a:rPr>
              <a:t>Dostupna dokumentacija za izgradnju željezničke pruge</a:t>
            </a:r>
            <a:endParaRPr lang="en-GB" sz="1800" dirty="0">
              <a:latin typeface="Segoe UI" panose="020B0502040204020203" pitchFamily="34" charset="0"/>
              <a:ea typeface="Segoe UI" panose="020B0502040204020203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ts val="400"/>
              </a:spcBef>
              <a:spcAft>
                <a:spcPts val="400"/>
              </a:spcAft>
              <a:buClr>
                <a:srgbClr val="ABC100"/>
              </a:buClr>
              <a:buFont typeface="Segoe UI" panose="020B0502040204020203" pitchFamily="34" charset="0"/>
              <a:buChar char="▬"/>
              <a:tabLst>
                <a:tab pos="431800" algn="l"/>
              </a:tabLst>
            </a:pPr>
            <a:r>
              <a:rPr lang="sr-Latn-ME" sz="1800" dirty="0">
                <a:latin typeface="Segoe UI" panose="020B0502040204020203" pitchFamily="34" charset="0"/>
                <a:ea typeface="Segoe UI" panose="020B0502040204020203" pitchFamily="34" charset="0"/>
                <a:cs typeface="Times New Roman" panose="02020603050405020304" pitchFamily="18" charset="0"/>
              </a:rPr>
              <a:t>Geomorfologija</a:t>
            </a:r>
            <a:endParaRPr lang="en-GB" sz="1800" dirty="0">
              <a:latin typeface="Segoe UI" panose="020B0502040204020203" pitchFamily="34" charset="0"/>
              <a:ea typeface="Segoe UI" panose="020B0502040204020203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ts val="400"/>
              </a:spcBef>
              <a:spcAft>
                <a:spcPts val="400"/>
              </a:spcAft>
              <a:buClr>
                <a:srgbClr val="ABC100"/>
              </a:buClr>
              <a:buFont typeface="Segoe UI" panose="020B0502040204020203" pitchFamily="34" charset="0"/>
              <a:buChar char="▬"/>
              <a:tabLst>
                <a:tab pos="431800" algn="l"/>
              </a:tabLst>
            </a:pPr>
            <a:r>
              <a:rPr lang="sr-Latn-ME" sz="1800" dirty="0">
                <a:latin typeface="Segoe UI" panose="020B0502040204020203" pitchFamily="34" charset="0"/>
                <a:ea typeface="Segoe UI" panose="020B0502040204020203" pitchFamily="34" charset="0"/>
                <a:cs typeface="Times New Roman" panose="02020603050405020304" pitchFamily="18" charset="0"/>
              </a:rPr>
              <a:t>Opšti geološki uslovi</a:t>
            </a:r>
            <a:endParaRPr lang="en-GB" sz="1800" dirty="0">
              <a:latin typeface="Segoe UI" panose="020B0502040204020203" pitchFamily="34" charset="0"/>
              <a:ea typeface="Segoe UI" panose="020B0502040204020203" pitchFamily="34" charset="0"/>
              <a:cs typeface="Times New Roman" panose="02020603050405020304" pitchFamily="18" charset="0"/>
            </a:endParaRPr>
          </a:p>
          <a:p>
            <a:pPr marL="355600" lvl="1" indent="-84138" algn="just">
              <a:spcBef>
                <a:spcPts val="400"/>
              </a:spcBef>
              <a:spcAft>
                <a:spcPts val="400"/>
              </a:spcAft>
              <a:buClr>
                <a:srgbClr val="ABC100"/>
              </a:buClr>
              <a:tabLst>
                <a:tab pos="355600" algn="l"/>
              </a:tabLst>
            </a:pPr>
            <a:r>
              <a:rPr lang="sr-Latn-ME" sz="1400" u="sng" dirty="0">
                <a:latin typeface="Segoe UI" panose="020B0502040204020203" pitchFamily="34" charset="0"/>
                <a:ea typeface="Segoe UI" panose="020B0502040204020203" pitchFamily="34" charset="0"/>
                <a:cs typeface="Times New Roman" panose="02020603050405020304" pitchFamily="18" charset="0"/>
              </a:rPr>
              <a:t>Jezerski sedimenti </a:t>
            </a:r>
            <a:r>
              <a:rPr lang="en-GB" sz="1400" u="sng" dirty="0">
                <a:latin typeface="Segoe UI" panose="020B0502040204020203" pitchFamily="34" charset="0"/>
                <a:ea typeface="Segoe UI" panose="020B0502040204020203" pitchFamily="34" charset="0"/>
                <a:cs typeface="Times New Roman" panose="02020603050405020304" pitchFamily="18" charset="0"/>
              </a:rPr>
              <a:t>(P,PR,Š)j</a:t>
            </a:r>
            <a:r>
              <a:rPr lang="en-GB" sz="1400" dirty="0">
                <a:latin typeface="Segoe UI" panose="020B0502040204020203" pitchFamily="34" charset="0"/>
                <a:ea typeface="Segoe UI" panose="020B0502040204020203" pitchFamily="34" charset="0"/>
                <a:cs typeface="Times New Roman" panose="02020603050405020304" pitchFamily="18" charset="0"/>
              </a:rPr>
              <a:t>: </a:t>
            </a:r>
            <a:r>
              <a:rPr lang="sr-Latn-ME" sz="1400" dirty="0">
                <a:latin typeface="Segoe UI" panose="020B0502040204020203" pitchFamily="34" charset="0"/>
                <a:ea typeface="Segoe UI" panose="020B0502040204020203" pitchFamily="34" charset="0"/>
                <a:cs typeface="Times New Roman" panose="02020603050405020304" pitchFamily="18" charset="0"/>
              </a:rPr>
              <a:t>pijesak, prašina i šljunak sa valutcima</a:t>
            </a:r>
          </a:p>
          <a:p>
            <a:pPr marL="355600" lvl="1" indent="-84138" algn="just">
              <a:spcBef>
                <a:spcPts val="400"/>
              </a:spcBef>
              <a:spcAft>
                <a:spcPts val="400"/>
              </a:spcAft>
              <a:buClr>
                <a:srgbClr val="ABC100"/>
              </a:buClr>
              <a:tabLst>
                <a:tab pos="355600" algn="l"/>
              </a:tabLst>
            </a:pPr>
            <a:r>
              <a:rPr lang="en-GB" sz="1400" u="sng" dirty="0" err="1">
                <a:latin typeface="Segoe UI" panose="020B0502040204020203" pitchFamily="34" charset="0"/>
                <a:ea typeface="Segoe UI" panose="020B0502040204020203" pitchFamily="34" charset="0"/>
                <a:cs typeface="Times New Roman" panose="02020603050405020304" pitchFamily="18" charset="0"/>
              </a:rPr>
              <a:t>Deluvi</a:t>
            </a:r>
            <a:r>
              <a:rPr lang="sr-Latn-ME" sz="1400" u="sng" dirty="0">
                <a:latin typeface="Segoe UI" panose="020B0502040204020203" pitchFamily="34" charset="0"/>
                <a:ea typeface="Segoe UI" panose="020B0502040204020203" pitchFamily="34" charset="0"/>
                <a:cs typeface="Times New Roman" panose="02020603050405020304" pitchFamily="18" charset="0"/>
              </a:rPr>
              <a:t>j</a:t>
            </a:r>
            <a:r>
              <a:rPr lang="en-GB" sz="1400" u="sng" dirty="0">
                <a:latin typeface="Segoe UI" panose="020B0502040204020203" pitchFamily="34" charset="0"/>
                <a:ea typeface="Segoe UI" panose="020B0502040204020203" pitchFamily="34" charset="0"/>
                <a:cs typeface="Times New Roman" panose="02020603050405020304" pitchFamily="18" charset="0"/>
              </a:rPr>
              <a:t>um (G, DR)dl</a:t>
            </a:r>
            <a:r>
              <a:rPr lang="sr-Latn-ME" sz="1400" u="sng" dirty="0">
                <a:latin typeface="Segoe UI" panose="020B0502040204020203" pitchFamily="34" charset="0"/>
                <a:ea typeface="Segoe UI" panose="020B0502040204020203" pitchFamily="34" charset="0"/>
                <a:cs typeface="Times New Roman" panose="02020603050405020304" pitchFamily="18" charset="0"/>
              </a:rPr>
              <a:t>: glina crvenica sa drobinom i blokovima krečnjaka</a:t>
            </a:r>
            <a:endParaRPr lang="en-GB" sz="1400" dirty="0">
              <a:latin typeface="Segoe UI" panose="020B0502040204020203" pitchFamily="34" charset="0"/>
              <a:ea typeface="Segoe UI" panose="020B0502040204020203" pitchFamily="34" charset="0"/>
              <a:cs typeface="Times New Roman" panose="02020603050405020304" pitchFamily="18" charset="0"/>
            </a:endParaRPr>
          </a:p>
          <a:p>
            <a:pPr marL="355600" lvl="1" indent="-84138" algn="just">
              <a:spcBef>
                <a:spcPts val="400"/>
              </a:spcBef>
              <a:spcAft>
                <a:spcPts val="400"/>
              </a:spcAft>
              <a:buClr>
                <a:srgbClr val="ABC100"/>
              </a:buClr>
              <a:tabLst>
                <a:tab pos="355600" algn="l"/>
              </a:tabLst>
            </a:pPr>
            <a:r>
              <a:rPr lang="en-GB" sz="1400" u="sng" dirty="0" err="1">
                <a:latin typeface="Segoe UI" panose="020B0502040204020203" pitchFamily="34" charset="0"/>
                <a:ea typeface="Segoe UI" panose="020B0502040204020203" pitchFamily="34" charset="0"/>
                <a:cs typeface="Times New Roman" panose="02020603050405020304" pitchFamily="18" charset="0"/>
              </a:rPr>
              <a:t>Fluvio</a:t>
            </a:r>
            <a:r>
              <a:rPr lang="sr-Latn-ME" sz="1400" u="sng" dirty="0">
                <a:latin typeface="Segoe UI" panose="020B0502040204020203" pitchFamily="34" charset="0"/>
                <a:ea typeface="Segoe UI" panose="020B0502040204020203" pitchFamily="34" charset="0"/>
                <a:cs typeface="Times New Roman" panose="02020603050405020304" pitchFamily="18" charset="0"/>
              </a:rPr>
              <a:t>glacijalni sedimenti</a:t>
            </a:r>
            <a:r>
              <a:rPr lang="en-GB" sz="1400" u="sng" dirty="0">
                <a:latin typeface="Segoe UI" panose="020B0502040204020203" pitchFamily="34" charset="0"/>
                <a:ea typeface="Segoe UI" panose="020B0502040204020203" pitchFamily="34" charset="0"/>
                <a:cs typeface="Times New Roman" panose="02020603050405020304" pitchFamily="18" charset="0"/>
              </a:rPr>
              <a:t> (P,Š,KG)fgl</a:t>
            </a:r>
            <a:r>
              <a:rPr lang="en-GB" sz="1400" dirty="0">
                <a:latin typeface="Segoe UI" panose="020B0502040204020203" pitchFamily="34" charset="0"/>
                <a:ea typeface="Segoe UI" panose="020B0502040204020203" pitchFamily="34" charset="0"/>
                <a:cs typeface="Times New Roman" panose="02020603050405020304" pitchFamily="18" charset="0"/>
              </a:rPr>
              <a:t>: </a:t>
            </a:r>
            <a:r>
              <a:rPr lang="sr-Latn-ME" sz="1400" dirty="0">
                <a:latin typeface="Segoe UI" panose="020B0502040204020203" pitchFamily="34" charset="0"/>
                <a:ea typeface="Segoe UI" panose="020B0502040204020203" pitchFamily="34" charset="0"/>
                <a:cs typeface="Times New Roman" panose="02020603050405020304" pitchFamily="18" charset="0"/>
              </a:rPr>
              <a:t>šljunak i pijesak sa valutcima</a:t>
            </a:r>
            <a:endParaRPr lang="en-GB" sz="1400" dirty="0">
              <a:latin typeface="Segoe UI" panose="020B0502040204020203" pitchFamily="34" charset="0"/>
              <a:ea typeface="Segoe UI" panose="020B0502040204020203" pitchFamily="34" charset="0"/>
              <a:cs typeface="Times New Roman" panose="02020603050405020304" pitchFamily="18" charset="0"/>
            </a:endParaRPr>
          </a:p>
          <a:p>
            <a:pPr marL="355600" lvl="1" indent="-84138" algn="just">
              <a:spcBef>
                <a:spcPts val="400"/>
              </a:spcBef>
              <a:spcAft>
                <a:spcPts val="400"/>
              </a:spcAft>
              <a:buClr>
                <a:srgbClr val="ABC100"/>
              </a:buClr>
              <a:tabLst>
                <a:tab pos="355600" algn="l"/>
              </a:tabLst>
            </a:pPr>
            <a:r>
              <a:rPr lang="sr-Latn-ME" sz="1400" u="sng" dirty="0">
                <a:latin typeface="Segoe UI" panose="020B0502040204020203" pitchFamily="34" charset="0"/>
                <a:ea typeface="Segoe UI" panose="020B0502040204020203" pitchFamily="34" charset="0"/>
                <a:cs typeface="Times New Roman" panose="02020603050405020304" pitchFamily="18" charset="0"/>
              </a:rPr>
              <a:t>Krečnjaci</a:t>
            </a:r>
            <a:r>
              <a:rPr lang="en-GB" sz="1400" u="sng" dirty="0">
                <a:latin typeface="Segoe UI" panose="020B0502040204020203" pitchFamily="34" charset="0"/>
                <a:ea typeface="Segoe UI" panose="020B0502040204020203" pitchFamily="34" charset="0"/>
                <a:cs typeface="Times New Roman" panose="02020603050405020304" pitchFamily="18" charset="0"/>
              </a:rPr>
              <a:t> (Kb,m)</a:t>
            </a:r>
          </a:p>
          <a:p>
            <a:pPr marL="342900" indent="-342900" algn="just">
              <a:spcBef>
                <a:spcPts val="400"/>
              </a:spcBef>
              <a:spcAft>
                <a:spcPts val="400"/>
              </a:spcAft>
              <a:buClr>
                <a:srgbClr val="ABC100"/>
              </a:buClr>
              <a:buFont typeface="Segoe UI" panose="020B0502040204020203" pitchFamily="34" charset="0"/>
              <a:buChar char="▬"/>
              <a:tabLst>
                <a:tab pos="431800" algn="l"/>
              </a:tabLst>
            </a:pPr>
            <a:r>
              <a:rPr lang="sr-Latn-ME" sz="1800" dirty="0">
                <a:latin typeface="Segoe UI" panose="020B0502040204020203" pitchFamily="34" charset="0"/>
                <a:ea typeface="Segoe UI" panose="020B0502040204020203" pitchFamily="34" charset="0"/>
                <a:cs typeface="Times New Roman" panose="02020603050405020304" pitchFamily="18" charset="0"/>
              </a:rPr>
              <a:t>Hidrogeološki uslovi</a:t>
            </a:r>
            <a:endParaRPr lang="en-GB" sz="1800" dirty="0">
              <a:latin typeface="Segoe UI" panose="020B0502040204020203" pitchFamily="34" charset="0"/>
              <a:ea typeface="Segoe UI" panose="020B0502040204020203" pitchFamily="34" charset="0"/>
              <a:cs typeface="Times New Roman" panose="02020603050405020304" pitchFamily="18" charset="0"/>
            </a:endParaRPr>
          </a:p>
          <a:p>
            <a:pPr marL="355600" lvl="1" indent="0" algn="just">
              <a:spcBef>
                <a:spcPts val="400"/>
              </a:spcBef>
              <a:spcAft>
                <a:spcPts val="400"/>
              </a:spcAft>
              <a:buClr>
                <a:srgbClr val="ABC100"/>
              </a:buClr>
              <a:buNone/>
              <a:tabLst>
                <a:tab pos="355600" algn="l"/>
              </a:tabLst>
            </a:pPr>
            <a:r>
              <a:rPr lang="en-GB" sz="1400" dirty="0">
                <a:latin typeface="Segoe UI" panose="020B0502040204020203" pitchFamily="34" charset="0"/>
                <a:cs typeface="Times New Roman" panose="02020603050405020304" pitchFamily="18" charset="0"/>
              </a:rPr>
              <a:t>(</a:t>
            </a:r>
            <a:r>
              <a:rPr lang="sr-Latn-ME" sz="1400" dirty="0">
                <a:latin typeface="Segoe UI" panose="020B0502040204020203" pitchFamily="34" charset="0"/>
                <a:cs typeface="Times New Roman" panose="02020603050405020304" pitchFamily="18" charset="0"/>
              </a:rPr>
              <a:t>NPV</a:t>
            </a:r>
            <a:r>
              <a:rPr lang="en-GB" sz="1400" dirty="0">
                <a:latin typeface="Segoe UI" panose="020B0502040204020203" pitchFamily="34" charset="0"/>
                <a:cs typeface="Times New Roman" panose="02020603050405020304" pitchFamily="18" charset="0"/>
              </a:rPr>
              <a:t> =20-48m; </a:t>
            </a:r>
            <a:r>
              <a:rPr lang="sr-Latn-ME" sz="1400" dirty="0">
                <a:latin typeface="Segoe UI" panose="020B0502040204020203" pitchFamily="34" charset="0"/>
                <a:cs typeface="Times New Roman" panose="02020603050405020304" pitchFamily="18" charset="0"/>
              </a:rPr>
              <a:t>Doboš na nivou zemljišta</a:t>
            </a:r>
            <a:r>
              <a:rPr lang="en-GB" sz="1400" dirty="0">
                <a:latin typeface="Segoe UI" panose="020B0502040204020203" pitchFamily="34" charset="0"/>
                <a:cs typeface="Times New Roman" panose="02020603050405020304" pitchFamily="18" charset="0"/>
              </a:rPr>
              <a:t>)</a:t>
            </a:r>
          </a:p>
          <a:p>
            <a:pPr marL="342900" indent="-342900" algn="just">
              <a:spcBef>
                <a:spcPts val="400"/>
              </a:spcBef>
              <a:spcAft>
                <a:spcPts val="400"/>
              </a:spcAft>
              <a:buClr>
                <a:srgbClr val="ABC100"/>
              </a:buClr>
              <a:buFont typeface="Segoe UI" panose="020B0502040204020203" pitchFamily="34" charset="0"/>
              <a:buChar char="▬"/>
              <a:tabLst>
                <a:tab pos="431800" algn="l"/>
              </a:tabLst>
            </a:pPr>
            <a:r>
              <a:rPr lang="en-GB" sz="1800" dirty="0">
                <a:latin typeface="Segoe UI" panose="020B0502040204020203" pitchFamily="34" charset="0"/>
                <a:ea typeface="Segoe UI" panose="020B0502040204020203" pitchFamily="34" charset="0"/>
                <a:cs typeface="Times New Roman" panose="02020603050405020304" pitchFamily="18" charset="0"/>
              </a:rPr>
              <a:t>Sei</a:t>
            </a:r>
            <a:r>
              <a:rPr lang="sr-Latn-ME" sz="1800" dirty="0">
                <a:latin typeface="Segoe UI" panose="020B0502040204020203" pitchFamily="34" charset="0"/>
                <a:ea typeface="Segoe UI" panose="020B0502040204020203" pitchFamily="34" charset="0"/>
                <a:cs typeface="Times New Roman" panose="02020603050405020304" pitchFamily="18" charset="0"/>
              </a:rPr>
              <a:t>zmičnost</a:t>
            </a:r>
            <a:r>
              <a:rPr lang="en-GB" sz="1800" dirty="0">
                <a:latin typeface="Segoe UI" panose="020B0502040204020203" pitchFamily="34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GB" sz="1400" dirty="0">
                <a:latin typeface="Segoe UI" panose="020B0502040204020203" pitchFamily="34" charset="0"/>
                <a:ea typeface="Segoe UI" panose="020B0502040204020203" pitchFamily="34" charset="0"/>
                <a:cs typeface="Times New Roman" panose="02020603050405020304" pitchFamily="18" charset="0"/>
              </a:rPr>
              <a:t>(a</a:t>
            </a:r>
            <a:r>
              <a:rPr lang="en-GB" sz="1400" baseline="-25000" dirty="0">
                <a:latin typeface="Segoe UI" panose="020B0502040204020203" pitchFamily="34" charset="0"/>
                <a:ea typeface="Segoe UI" panose="020B0502040204020203" pitchFamily="34" charset="0"/>
                <a:cs typeface="Times New Roman" panose="02020603050405020304" pitchFamily="18" charset="0"/>
              </a:rPr>
              <a:t>max</a:t>
            </a:r>
            <a:r>
              <a:rPr lang="en-GB" sz="1400" dirty="0">
                <a:latin typeface="Segoe UI" panose="020B0502040204020203" pitchFamily="34" charset="0"/>
                <a:ea typeface="Segoe UI" panose="020B0502040204020203" pitchFamily="34" charset="0"/>
                <a:cs typeface="Times New Roman" panose="02020603050405020304" pitchFamily="18" charset="0"/>
              </a:rPr>
              <a:t> = 0.206-0.344)</a:t>
            </a:r>
          </a:p>
          <a:p>
            <a:pPr marL="342900" indent="-342900" algn="just">
              <a:spcBef>
                <a:spcPts val="400"/>
              </a:spcBef>
              <a:spcAft>
                <a:spcPts val="400"/>
              </a:spcAft>
              <a:buClr>
                <a:srgbClr val="ABC100"/>
              </a:buClr>
              <a:buFont typeface="Segoe UI" panose="020B0502040204020203" pitchFamily="34" charset="0"/>
              <a:buChar char="▬"/>
              <a:tabLst>
                <a:tab pos="431800" algn="l"/>
              </a:tabLst>
            </a:pPr>
            <a:r>
              <a:rPr lang="sr-Latn-ME" sz="1800" dirty="0">
                <a:latin typeface="Segoe UI" panose="020B0502040204020203" pitchFamily="34" charset="0"/>
                <a:ea typeface="Segoe UI" panose="020B0502040204020203" pitchFamily="34" charset="0"/>
                <a:cs typeface="Times New Roman" panose="02020603050405020304" pitchFamily="18" charset="0"/>
              </a:rPr>
              <a:t>Geotehničke karakteristike formacija</a:t>
            </a:r>
            <a:endParaRPr lang="en-GB" sz="1800" dirty="0">
              <a:latin typeface="Segoe UI" panose="020B0502040204020203" pitchFamily="34" charset="0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9097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78435" y="984736"/>
            <a:ext cx="11042811" cy="776288"/>
          </a:xfrm>
        </p:spPr>
        <p:txBody>
          <a:bodyPr/>
          <a:lstStyle/>
          <a:p>
            <a:r>
              <a:rPr lang="sr-Latn-ME" dirty="0"/>
              <a:t>Zemljani radovi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7EB0DDE-BBEA-4579-9E7D-D60097ED6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372" y="1612295"/>
            <a:ext cx="11663635" cy="424542"/>
          </a:xfrm>
        </p:spPr>
        <p:txBody>
          <a:bodyPr>
            <a:normAutofit/>
          </a:bodyPr>
          <a:lstStyle/>
          <a:p>
            <a:pPr marL="0" indent="0" algn="just">
              <a:spcAft>
                <a:spcPts val="1000"/>
              </a:spcAft>
              <a:buNone/>
            </a:pPr>
            <a:r>
              <a:rPr lang="sr-Latn-ME" sz="2200" b="1" dirty="0">
                <a:solidFill>
                  <a:srgbClr val="244B99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Times New Roman" panose="02020603050405020304" pitchFamily="18" charset="0"/>
              </a:rPr>
              <a:t>Snimanje terena i geološko kartiranje</a:t>
            </a:r>
            <a:endParaRPr lang="en-GB" sz="2200" b="1" dirty="0">
              <a:solidFill>
                <a:srgbClr val="244B99"/>
              </a:solidFill>
              <a:effectLst/>
              <a:latin typeface="Segoe UI" panose="020B0502040204020203" pitchFamily="34" charset="0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3992EA6-A728-49BC-B9BE-B0527F46F341}"/>
              </a:ext>
            </a:extLst>
          </p:cNvPr>
          <p:cNvSpPr txBox="1">
            <a:spLocks/>
          </p:cNvSpPr>
          <p:nvPr/>
        </p:nvSpPr>
        <p:spPr>
          <a:xfrm>
            <a:off x="6357063" y="2036837"/>
            <a:ext cx="5523944" cy="45229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44B99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44B99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44B99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44B99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44B99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spcBef>
                <a:spcPts val="400"/>
              </a:spcBef>
              <a:spcAft>
                <a:spcPts val="400"/>
              </a:spcAft>
              <a:buClr>
                <a:srgbClr val="ABC100"/>
              </a:buClr>
              <a:buFont typeface="Segoe UI" panose="020B0502040204020203" pitchFamily="34" charset="0"/>
              <a:buChar char="▬"/>
              <a:tabLst>
                <a:tab pos="431800" algn="l"/>
              </a:tabLst>
            </a:pPr>
            <a:r>
              <a:rPr lang="sr-Latn-ME" sz="1800" dirty="0">
                <a:effectLst/>
                <a:latin typeface="Segoe UI" panose="020B0502040204020203" pitchFamily="34" charset="0"/>
                <a:ea typeface="Segoe UI" panose="020B0502040204020203" pitchFamily="34" charset="0"/>
                <a:cs typeface="Times New Roman" panose="02020603050405020304" pitchFamily="18" charset="0"/>
              </a:rPr>
              <a:t>Istraživanje terena</a:t>
            </a:r>
            <a:endParaRPr lang="en-GB" sz="1800" dirty="0">
              <a:latin typeface="Segoe UI" panose="020B0502040204020203" pitchFamily="34" charset="0"/>
              <a:ea typeface="Segoe UI" panose="020B0502040204020203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ts val="400"/>
              </a:spcBef>
              <a:spcAft>
                <a:spcPts val="400"/>
              </a:spcAft>
              <a:buClr>
                <a:srgbClr val="ABC100"/>
              </a:buClr>
              <a:buFont typeface="Segoe UI" panose="020B0502040204020203" pitchFamily="34" charset="0"/>
              <a:buChar char="▬"/>
              <a:tabLst>
                <a:tab pos="431800" algn="l"/>
              </a:tabLst>
            </a:pPr>
            <a:r>
              <a:rPr lang="sr-Latn-ME" sz="1800" dirty="0">
                <a:effectLst/>
                <a:latin typeface="Segoe UI" panose="020B0502040204020203" pitchFamily="34" charset="0"/>
                <a:ea typeface="Segoe UI" panose="020B0502040204020203" pitchFamily="34" charset="0"/>
                <a:cs typeface="Times New Roman" panose="02020603050405020304" pitchFamily="18" charset="0"/>
              </a:rPr>
              <a:t>Inženjersko-geološko kartiranje terena</a:t>
            </a:r>
            <a:r>
              <a:rPr lang="en-IE" sz="1800" dirty="0">
                <a:effectLst/>
                <a:latin typeface="Segoe UI" panose="020B0502040204020203" pitchFamily="34" charset="0"/>
                <a:ea typeface="Segoe UI" panose="020B0502040204020203" pitchFamily="34" charset="0"/>
                <a:cs typeface="Times New Roman" panose="02020603050405020304" pitchFamily="18" charset="0"/>
              </a:rPr>
              <a:t>; </a:t>
            </a:r>
            <a:r>
              <a:rPr lang="sr-Latn-ME" sz="1800" dirty="0">
                <a:effectLst/>
                <a:latin typeface="Segoe UI" panose="020B0502040204020203" pitchFamily="34" charset="0"/>
                <a:ea typeface="Segoe UI" panose="020B0502040204020203" pitchFamily="34" charset="0"/>
                <a:cs typeface="Times New Roman" panose="02020603050405020304" pitchFamily="18" charset="0"/>
              </a:rPr>
              <a:t>duž koridora pruge širokog 300m i dužine 25km</a:t>
            </a:r>
            <a:endParaRPr lang="sr-Latn-ME" sz="1800" dirty="0">
              <a:latin typeface="Segoe UI" panose="020B0502040204020203" pitchFamily="34" charset="0"/>
              <a:ea typeface="Segoe UI" panose="020B0502040204020203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ts val="400"/>
              </a:spcBef>
              <a:spcAft>
                <a:spcPts val="400"/>
              </a:spcAft>
              <a:buClr>
                <a:srgbClr val="ABC100"/>
              </a:buClr>
              <a:buFont typeface="Segoe UI" panose="020B0502040204020203" pitchFamily="34" charset="0"/>
              <a:buChar char="▬"/>
              <a:tabLst>
                <a:tab pos="431800" algn="l"/>
              </a:tabLst>
            </a:pPr>
            <a:r>
              <a:rPr lang="sr-Latn-ME" sz="1800" dirty="0">
                <a:latin typeface="Segoe UI" panose="020B0502040204020203" pitchFamily="34" charset="0"/>
                <a:ea typeface="Segoe UI" panose="020B0502040204020203" pitchFamily="34" charset="0"/>
                <a:cs typeface="Times New Roman" panose="02020603050405020304" pitchFamily="18" charset="0"/>
              </a:rPr>
              <a:t>Inženjersko geološke karte</a:t>
            </a:r>
            <a:r>
              <a:rPr lang="en-IE" sz="1800" dirty="0">
                <a:effectLst/>
                <a:latin typeface="Segoe UI" panose="020B0502040204020203" pitchFamily="34" charset="0"/>
                <a:ea typeface="Segoe UI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sr-Latn-ME" sz="1800" dirty="0">
                <a:effectLst/>
                <a:latin typeface="Segoe UI" panose="020B0502040204020203" pitchFamily="34" charset="0"/>
                <a:ea typeface="Segoe UI" panose="020B0502040204020203" pitchFamily="34" charset="0"/>
                <a:cs typeface="Times New Roman" panose="02020603050405020304" pitchFamily="18" charset="0"/>
              </a:rPr>
              <a:t>razmjera</a:t>
            </a:r>
            <a:r>
              <a:rPr lang="en-IE" sz="1800" dirty="0">
                <a:effectLst/>
                <a:latin typeface="Segoe UI" panose="020B0502040204020203" pitchFamily="34" charset="0"/>
                <a:ea typeface="Segoe UI" panose="020B0502040204020203" pitchFamily="34" charset="0"/>
                <a:cs typeface="Times New Roman" panose="02020603050405020304" pitchFamily="18" charset="0"/>
              </a:rPr>
              <a:t> 1: 5.000</a:t>
            </a:r>
            <a:endParaRPr lang="en-GB" sz="1800" dirty="0">
              <a:latin typeface="Segoe UI" panose="020B0502040204020203" pitchFamily="34" charset="0"/>
              <a:ea typeface="Segoe UI" panose="020B0502040204020203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ts val="400"/>
              </a:spcBef>
              <a:spcAft>
                <a:spcPts val="400"/>
              </a:spcAft>
              <a:buClr>
                <a:srgbClr val="ABC100"/>
              </a:buClr>
              <a:buFont typeface="Segoe UI" panose="020B0502040204020203" pitchFamily="34" charset="0"/>
              <a:buChar char="▬"/>
              <a:tabLst>
                <a:tab pos="431800" algn="l"/>
              </a:tabLst>
            </a:pPr>
            <a:r>
              <a:rPr lang="sr-Latn-ME" sz="1800" dirty="0">
                <a:effectLst/>
                <a:latin typeface="Segoe UI" panose="020B0502040204020203" pitchFamily="34" charset="0"/>
                <a:ea typeface="Segoe UI" panose="020B0502040204020203" pitchFamily="34" charset="0"/>
                <a:cs typeface="Times New Roman" panose="02020603050405020304" pitchFamily="18" charset="0"/>
              </a:rPr>
              <a:t>Geotehničko ispitivanje zemljanih radova (nasipa i usjeka) i konstrukcija (mostovi i tuneli) i identifikacija problematičnih oblasti</a:t>
            </a:r>
            <a:endParaRPr lang="en-GB" sz="1800" dirty="0">
              <a:latin typeface="Segoe UI" panose="020B0502040204020203" pitchFamily="34" charset="0"/>
              <a:ea typeface="Segoe UI" panose="020B0502040204020203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ts val="400"/>
              </a:spcBef>
              <a:spcAft>
                <a:spcPts val="400"/>
              </a:spcAft>
              <a:buClr>
                <a:srgbClr val="ABC100"/>
              </a:buClr>
              <a:buFont typeface="Segoe UI" panose="020B0502040204020203" pitchFamily="34" charset="0"/>
              <a:buChar char="▬"/>
              <a:tabLst>
                <a:tab pos="431800" algn="l"/>
              </a:tabLst>
            </a:pPr>
            <a:r>
              <a:rPr lang="sr-Latn-ME" sz="1800" dirty="0">
                <a:latin typeface="Segoe UI" panose="020B0502040204020203" pitchFamily="34" charset="0"/>
                <a:ea typeface="Segoe UI" panose="020B0502040204020203" pitchFamily="34" charset="0"/>
                <a:cs typeface="Times New Roman" panose="02020603050405020304" pitchFamily="18" charset="0"/>
              </a:rPr>
              <a:t>Kabinetska studija</a:t>
            </a:r>
            <a:endParaRPr lang="en-GB" sz="1800" dirty="0">
              <a:latin typeface="Segoe UI" panose="020B0502040204020203" pitchFamily="34" charset="0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7988BA0B-805F-4F15-93E8-D3EFDC0BE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993" y="2036837"/>
            <a:ext cx="540385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21138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78435" y="984736"/>
            <a:ext cx="11042811" cy="776288"/>
          </a:xfrm>
        </p:spPr>
        <p:txBody>
          <a:bodyPr/>
          <a:lstStyle/>
          <a:p>
            <a:r>
              <a:rPr lang="sr-Latn-ME" dirty="0"/>
              <a:t>Zemljani radovi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7EB0DDE-BBEA-4579-9E7D-D60097ED6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372" y="1612295"/>
            <a:ext cx="11663635" cy="424542"/>
          </a:xfrm>
        </p:spPr>
        <p:txBody>
          <a:bodyPr>
            <a:normAutofit/>
          </a:bodyPr>
          <a:lstStyle/>
          <a:p>
            <a:pPr marL="0" indent="0" algn="just">
              <a:spcAft>
                <a:spcPts val="1000"/>
              </a:spcAft>
              <a:buNone/>
            </a:pPr>
            <a:r>
              <a:rPr lang="sr-Latn-ME" sz="2200" b="1" dirty="0">
                <a:solidFill>
                  <a:srgbClr val="244B99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Times New Roman" panose="02020603050405020304" pitchFamily="18" charset="0"/>
              </a:rPr>
              <a:t>Snimanje terena i geološko kartiranje</a:t>
            </a:r>
            <a:endParaRPr lang="en-GB" sz="2200" b="1" dirty="0">
              <a:solidFill>
                <a:srgbClr val="244B99"/>
              </a:solidFill>
              <a:effectLst/>
              <a:latin typeface="Segoe UI" panose="020B0502040204020203" pitchFamily="34" charset="0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2A6E3C-8385-46DE-BC33-9634C0FE9E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840" y="1979087"/>
            <a:ext cx="10191750" cy="27698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4C1D58-DF37-41D4-B585-35FADD5424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4963" y="4493903"/>
            <a:ext cx="6295004" cy="197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013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15117623-AB27-483A-A6D2-FAB10CF37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9163"/>
            <a:ext cx="5257800" cy="776287"/>
          </a:xfrm>
        </p:spPr>
        <p:txBody>
          <a:bodyPr/>
          <a:lstStyle/>
          <a:p>
            <a:r>
              <a:rPr lang="sr-Latn-ME" altLang="en-US" sz="3600" dirty="0"/>
              <a:t>PODACI O PROJEKTU</a:t>
            </a:r>
            <a:endParaRPr lang="en-US" altLang="en-US" sz="36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9B04CE4-C0A3-4C01-9A78-143E755063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3135600" indent="-3135600" defTabSz="320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3135600" algn="l"/>
              </a:tabLst>
              <a:defRPr/>
            </a:pPr>
            <a:r>
              <a:rPr lang="sr-Latn-ME" sz="2600" b="1" dirty="0"/>
              <a:t>Korisnik</a:t>
            </a:r>
            <a:r>
              <a:rPr lang="en-US" sz="2600" dirty="0"/>
              <a:t>	</a:t>
            </a:r>
            <a:r>
              <a:rPr lang="sr-Latn-ME" dirty="0"/>
              <a:t>Ministarstvo saobraćaja i pomorstva</a:t>
            </a:r>
            <a:r>
              <a:rPr lang="en-US" dirty="0"/>
              <a:t> (MoTMA)</a:t>
            </a:r>
          </a:p>
          <a:p>
            <a:pPr marL="3135600" indent="-3135600" defTabSz="320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3135600" algn="l"/>
              </a:tabLst>
              <a:defRPr/>
            </a:pPr>
            <a:r>
              <a:rPr lang="en-US" sz="2600" dirty="0"/>
              <a:t>	</a:t>
            </a:r>
            <a:r>
              <a:rPr lang="sr-Latn-ME" sz="2600" dirty="0"/>
              <a:t>Željeznička infrastruktura Crne Gore </a:t>
            </a:r>
            <a:r>
              <a:rPr lang="en-US" sz="2600" dirty="0"/>
              <a:t>(</a:t>
            </a:r>
            <a:r>
              <a:rPr lang="en-GB" sz="2600" dirty="0"/>
              <a:t>ŽICG)</a:t>
            </a:r>
            <a:endParaRPr lang="en-US" sz="2600" dirty="0"/>
          </a:p>
          <a:p>
            <a:pPr marL="3135600" indent="-3135600" defTabSz="320400" fontAlgn="auto">
              <a:spcAft>
                <a:spcPts val="0"/>
              </a:spcAft>
              <a:buFont typeface="Arial" panose="020B0604020202020204" pitchFamily="34" charset="0"/>
              <a:buNone/>
              <a:tabLst>
                <a:tab pos="3135600" algn="l"/>
              </a:tabLst>
              <a:defRPr/>
            </a:pPr>
            <a:r>
              <a:rPr lang="en-US" sz="2600" b="1" dirty="0" err="1"/>
              <a:t>Zajmodavac</a:t>
            </a:r>
            <a:r>
              <a:rPr lang="en-US" sz="2600" b="1" dirty="0"/>
              <a:t>/</a:t>
            </a:r>
          </a:p>
          <a:p>
            <a:pPr marL="3135600" indent="-3135600" defTabSz="320400" fontAlgn="auto">
              <a:spcAft>
                <a:spcPts val="0"/>
              </a:spcAft>
              <a:buFont typeface="Arial" panose="020B0604020202020204" pitchFamily="34" charset="0"/>
              <a:buNone/>
              <a:tabLst>
                <a:tab pos="3135600" algn="l"/>
              </a:tabLst>
              <a:defRPr/>
            </a:pPr>
            <a:r>
              <a:rPr lang="en-US" sz="2600" b="1" dirty="0" err="1"/>
              <a:t>Vode</a:t>
            </a:r>
            <a:r>
              <a:rPr lang="sr-Latn-ME" sz="2600" b="1" dirty="0"/>
              <a:t>ća</a:t>
            </a:r>
            <a:r>
              <a:rPr lang="en-US" sz="2600" b="1" dirty="0"/>
              <a:t> IFI</a:t>
            </a:r>
            <a:r>
              <a:rPr lang="en-US" sz="2600" dirty="0"/>
              <a:t>	</a:t>
            </a:r>
            <a:r>
              <a:rPr lang="sr-Latn-ME" sz="2600" dirty="0"/>
              <a:t>Njemačka razvojna banka </a:t>
            </a:r>
            <a:r>
              <a:rPr lang="en-US" sz="2600" dirty="0"/>
              <a:t>(KfW)</a:t>
            </a:r>
          </a:p>
          <a:p>
            <a:pPr marL="3135600" indent="-3135600" defTabSz="320400" fontAlgn="auto">
              <a:spcAft>
                <a:spcPts val="0"/>
              </a:spcAft>
              <a:buFont typeface="Arial" panose="020B0604020202020204" pitchFamily="34" charset="0"/>
              <a:buNone/>
              <a:tabLst>
                <a:tab pos="3135600" algn="l"/>
              </a:tabLst>
              <a:defRPr/>
            </a:pPr>
            <a:r>
              <a:rPr lang="sr-Latn-ME" sz="2600" b="1" dirty="0"/>
              <a:t>Klijen</a:t>
            </a:r>
            <a:r>
              <a:rPr lang="en-US" sz="2600" b="1" dirty="0"/>
              <a:t>t</a:t>
            </a:r>
            <a:r>
              <a:rPr lang="en-US" sz="2600" dirty="0"/>
              <a:t>	</a:t>
            </a:r>
            <a:r>
              <a:rPr lang="sr-Latn-ME" sz="2600" dirty="0"/>
              <a:t>Evropska Komisija</a:t>
            </a:r>
            <a:r>
              <a:rPr lang="en-US" sz="2600" dirty="0"/>
              <a:t>, DG NEAR, </a:t>
            </a:r>
            <a:r>
              <a:rPr lang="sr-Latn-ME" sz="2600" dirty="0"/>
              <a:t>zastupnik </a:t>
            </a:r>
            <a:r>
              <a:rPr lang="en-US" sz="2600" dirty="0"/>
              <a:t>EIB</a:t>
            </a:r>
            <a:endParaRPr lang="en-US" sz="2600" dirty="0">
              <a:solidFill>
                <a:srgbClr val="FF0000"/>
              </a:solidFill>
            </a:endParaRPr>
          </a:p>
          <a:p>
            <a:pPr marL="3135600" indent="-3135600" defTabSz="320400" fontAlgn="auto">
              <a:spcAft>
                <a:spcPts val="0"/>
              </a:spcAft>
              <a:buFont typeface="Arial" panose="020B0604020202020204" pitchFamily="34" charset="0"/>
              <a:buNone/>
              <a:tabLst>
                <a:tab pos="3135600" algn="l"/>
              </a:tabLst>
              <a:defRPr/>
            </a:pPr>
            <a:r>
              <a:rPr lang="en-US" sz="2600" b="1" dirty="0"/>
              <a:t>WBIF Grant </a:t>
            </a:r>
            <a:r>
              <a:rPr lang="sr-Latn-ME" sz="2600" b="1" dirty="0"/>
              <a:t>oznaka</a:t>
            </a:r>
            <a:r>
              <a:rPr lang="en-US" sz="2600" dirty="0"/>
              <a:t>	WB20-MNE-TRA-02</a:t>
            </a:r>
          </a:p>
          <a:p>
            <a:pPr marL="3135600" indent="-3135600" defTabSz="320400" fontAlgn="auto">
              <a:spcAft>
                <a:spcPts val="0"/>
              </a:spcAft>
              <a:buFont typeface="Arial" panose="020B0604020202020204" pitchFamily="34" charset="0"/>
              <a:buNone/>
              <a:tabLst>
                <a:tab pos="3135600" algn="l"/>
              </a:tabLst>
              <a:defRPr/>
            </a:pPr>
            <a:r>
              <a:rPr lang="sr-Latn-ME" sz="2600" b="1" dirty="0"/>
              <a:t>Resursi</a:t>
            </a:r>
            <a:r>
              <a:rPr lang="en-US" sz="2600" dirty="0"/>
              <a:t>	€1,300k – 27 </a:t>
            </a:r>
            <a:r>
              <a:rPr lang="sr-Latn-ME" sz="2600" dirty="0"/>
              <a:t>Eksperata</a:t>
            </a:r>
            <a:r>
              <a:rPr lang="en-US" sz="2600" dirty="0"/>
              <a:t> – 1,710 </a:t>
            </a:r>
            <a:r>
              <a:rPr lang="sr-Latn-ME" sz="2600" dirty="0"/>
              <a:t>Ekspertskih</a:t>
            </a:r>
            <a:r>
              <a:rPr lang="en-US" sz="2600" dirty="0"/>
              <a:t>-</a:t>
            </a:r>
            <a:r>
              <a:rPr lang="sr-Latn-ME" sz="2600" dirty="0"/>
              <a:t>dana</a:t>
            </a:r>
            <a:endParaRPr lang="en-US" sz="2600" dirty="0"/>
          </a:p>
          <a:p>
            <a:pPr marL="3135600" indent="-3135600" defTabSz="320400" fontAlgn="auto">
              <a:spcAft>
                <a:spcPts val="0"/>
              </a:spcAft>
              <a:buFont typeface="Arial" panose="020B0604020202020204" pitchFamily="34" charset="0"/>
              <a:buNone/>
              <a:tabLst>
                <a:tab pos="3135600" algn="l"/>
              </a:tabLst>
              <a:defRPr/>
            </a:pPr>
            <a:r>
              <a:rPr lang="sr-Latn-ME" sz="2600" b="1" dirty="0"/>
              <a:t>Početak</a:t>
            </a:r>
            <a:r>
              <a:rPr lang="en-US" sz="2600" dirty="0"/>
              <a:t>	19</a:t>
            </a:r>
            <a:r>
              <a:rPr lang="sr-Latn-ME" sz="2600" dirty="0"/>
              <a:t>. maj </a:t>
            </a:r>
            <a:r>
              <a:rPr lang="en-US" sz="2600" dirty="0"/>
              <a:t>2020. </a:t>
            </a:r>
            <a:r>
              <a:rPr lang="en-US" sz="2600" dirty="0" err="1"/>
              <a:t>godine</a:t>
            </a:r>
            <a:endParaRPr lang="en-US" sz="2600" dirty="0"/>
          </a:p>
          <a:p>
            <a:pPr marL="3135600" indent="-3135600" defTabSz="320400" fontAlgn="auto">
              <a:spcAft>
                <a:spcPts val="0"/>
              </a:spcAft>
              <a:buFont typeface="Arial" panose="020B0604020202020204" pitchFamily="34" charset="0"/>
              <a:buNone/>
              <a:tabLst>
                <a:tab pos="3135600" algn="l"/>
              </a:tabLst>
              <a:defRPr/>
            </a:pPr>
            <a:r>
              <a:rPr lang="sr-Latn-ME" sz="2600" b="1" dirty="0"/>
              <a:t>Trajanje</a:t>
            </a:r>
            <a:r>
              <a:rPr lang="en-US" sz="2600" dirty="0"/>
              <a:t>	15 </a:t>
            </a:r>
            <a:r>
              <a:rPr lang="sr-Latn-ME" sz="2600" dirty="0"/>
              <a:t>mjeseci</a:t>
            </a:r>
            <a:endParaRPr lang="en-US" sz="2600" dirty="0"/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1197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78435" y="984736"/>
            <a:ext cx="11042811" cy="776288"/>
          </a:xfrm>
        </p:spPr>
        <p:txBody>
          <a:bodyPr/>
          <a:lstStyle/>
          <a:p>
            <a:r>
              <a:rPr lang="sr-Latn-ME" dirty="0"/>
              <a:t>Zemljani radovi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7EB0DDE-BBEA-4579-9E7D-D60097ED6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372" y="1612295"/>
            <a:ext cx="11663635" cy="424542"/>
          </a:xfrm>
        </p:spPr>
        <p:txBody>
          <a:bodyPr>
            <a:normAutofit/>
          </a:bodyPr>
          <a:lstStyle/>
          <a:p>
            <a:pPr marL="0" indent="0" algn="just">
              <a:spcAft>
                <a:spcPts val="1000"/>
              </a:spcAft>
              <a:buNone/>
            </a:pPr>
            <a:r>
              <a:rPr lang="sr-Latn-ME" sz="2200" b="1" dirty="0">
                <a:solidFill>
                  <a:srgbClr val="244B99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Times New Roman" panose="02020603050405020304" pitchFamily="18" charset="0"/>
              </a:rPr>
              <a:t>Terensko ispitivanje zemljanih radova i konstrukcija</a:t>
            </a:r>
            <a:endParaRPr lang="en-GB" sz="2200" b="1" dirty="0">
              <a:solidFill>
                <a:srgbClr val="244B99"/>
              </a:solidFill>
              <a:effectLst/>
              <a:latin typeface="Segoe UI" panose="020B0502040204020203" pitchFamily="34" charset="0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A3C635-98F4-476A-8394-3F8804BE88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372" y="2036837"/>
            <a:ext cx="5601903" cy="43602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3736C2-E68D-48C1-8641-93E422388D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2727" y="2099401"/>
            <a:ext cx="5438275" cy="21175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BDBA71-25A4-403B-9462-6F9D861283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7427" y="4279523"/>
            <a:ext cx="5601903" cy="224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822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78435" y="984736"/>
            <a:ext cx="11042811" cy="776288"/>
          </a:xfrm>
        </p:spPr>
        <p:txBody>
          <a:bodyPr/>
          <a:lstStyle/>
          <a:p>
            <a:r>
              <a:rPr lang="sr-Latn-ME" dirty="0"/>
              <a:t>Zemljani radovi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7EB0DDE-BBEA-4579-9E7D-D60097ED6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372" y="1612295"/>
            <a:ext cx="11663635" cy="424542"/>
          </a:xfrm>
        </p:spPr>
        <p:txBody>
          <a:bodyPr>
            <a:normAutofit/>
          </a:bodyPr>
          <a:lstStyle/>
          <a:p>
            <a:pPr marL="0" indent="0" algn="just">
              <a:spcAft>
                <a:spcPts val="1000"/>
              </a:spcAft>
              <a:buNone/>
            </a:pPr>
            <a:r>
              <a:rPr lang="sr-Latn-ME" sz="2200" b="1" dirty="0">
                <a:solidFill>
                  <a:srgbClr val="244B99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Times New Roman" panose="02020603050405020304" pitchFamily="18" charset="0"/>
              </a:rPr>
              <a:t>Terensko ispitivanje zemljanih radova i konstrukcija</a:t>
            </a:r>
            <a:endParaRPr lang="en-GB" sz="2200" b="1" dirty="0">
              <a:solidFill>
                <a:srgbClr val="244B99"/>
              </a:solidFill>
              <a:effectLst/>
              <a:latin typeface="Segoe UI" panose="020B0502040204020203" pitchFamily="34" charset="0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203050-CB59-4E0A-86CB-F38EC5948C8C}"/>
              </a:ext>
            </a:extLst>
          </p:cNvPr>
          <p:cNvSpPr txBox="1"/>
          <p:nvPr/>
        </p:nvSpPr>
        <p:spPr>
          <a:xfrm>
            <a:off x="310993" y="1979087"/>
            <a:ext cx="11663634" cy="4583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ABC100"/>
              </a:buClr>
              <a:buFont typeface="Segoe UI" panose="020B0502040204020203" pitchFamily="34" charset="0"/>
              <a:buChar char="▬"/>
              <a:tabLst>
                <a:tab pos="431800" algn="l"/>
              </a:tabLst>
            </a:pPr>
            <a:r>
              <a:rPr lang="sr-Latn-ME" sz="1800" dirty="0"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Duž dionice željezničke pruge na manjim nasipima slijeganja nijesu identifikovana</a:t>
            </a:r>
            <a:r>
              <a:rPr lang="en-GB" sz="1800" dirty="0"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.</a:t>
            </a:r>
          </a:p>
          <a:p>
            <a:pPr marL="342900" indent="-342900" algn="just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ABC100"/>
              </a:buClr>
              <a:buFont typeface="Segoe UI" panose="020B0502040204020203" pitchFamily="34" charset="0"/>
              <a:buChar char="▬"/>
              <a:tabLst>
                <a:tab pos="431800" algn="l"/>
              </a:tabLst>
            </a:pPr>
            <a:r>
              <a:rPr lang="sr-Latn-ME" dirty="0">
                <a:latin typeface="Segoe UI" panose="020B0502040204020203" pitchFamily="34" charset="0"/>
                <a:cs typeface="Times New Roman" panose="02020603050405020304" pitchFamily="18" charset="0"/>
              </a:rPr>
              <a:t>Povoljna inklinacija (uopšteno) pukotina stijenskih masa duž usjeka.</a:t>
            </a:r>
          </a:p>
          <a:p>
            <a:pPr marL="342900" indent="-342900" algn="just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ABC100"/>
              </a:buClr>
              <a:buFont typeface="Segoe UI" panose="020B0502040204020203" pitchFamily="34" charset="0"/>
              <a:buChar char="▬"/>
              <a:tabLst>
                <a:tab pos="431800" algn="l"/>
              </a:tabLst>
            </a:pPr>
            <a:r>
              <a:rPr lang="sr-Latn-ME" dirty="0">
                <a:latin typeface="Segoe UI" panose="020B0502040204020203" pitchFamily="34" charset="0"/>
                <a:cs typeface="Times New Roman" panose="02020603050405020304" pitchFamily="18" charset="0"/>
              </a:rPr>
              <a:t>Problematična kosina kod željezničke stanice Tuzi</a:t>
            </a:r>
            <a:r>
              <a:rPr lang="en-GB" dirty="0">
                <a:latin typeface="Segoe UI" panose="020B0502040204020203" pitchFamily="34" charset="0"/>
                <a:ea typeface="Segoe UI" panose="020B0502040204020203" pitchFamily="34" charset="0"/>
              </a:rPr>
              <a:t>, </a:t>
            </a:r>
            <a:r>
              <a:rPr lang="sr-Latn-ME" dirty="0">
                <a:latin typeface="Segoe UI" panose="020B0502040204020203" pitchFamily="34" charset="0"/>
                <a:ea typeface="Segoe UI" panose="020B0502040204020203" pitchFamily="34" charset="0"/>
              </a:rPr>
              <a:t>od</a:t>
            </a:r>
            <a:r>
              <a:rPr lang="en-GB" dirty="0">
                <a:latin typeface="Segoe UI" panose="020B0502040204020203" pitchFamily="34" charset="0"/>
                <a:ea typeface="Segoe UI" panose="020B0502040204020203" pitchFamily="34" charset="0"/>
              </a:rPr>
              <a:t> </a:t>
            </a:r>
            <a:r>
              <a:rPr lang="sr-Latn-ME" dirty="0">
                <a:latin typeface="Segoe UI" panose="020B0502040204020203" pitchFamily="34" charset="0"/>
                <a:ea typeface="Segoe UI" panose="020B0502040204020203" pitchFamily="34" charset="0"/>
              </a:rPr>
              <a:t>St</a:t>
            </a:r>
            <a:r>
              <a:rPr lang="en-GB" dirty="0">
                <a:latin typeface="Segoe UI" panose="020B0502040204020203" pitchFamily="34" charset="0"/>
                <a:ea typeface="Segoe UI" panose="020B0502040204020203" pitchFamily="34" charset="0"/>
              </a:rPr>
              <a:t>. 13+470 </a:t>
            </a:r>
            <a:r>
              <a:rPr lang="sr-Latn-ME" dirty="0">
                <a:latin typeface="Segoe UI" panose="020B0502040204020203" pitchFamily="34" charset="0"/>
                <a:ea typeface="Segoe UI" panose="020B0502040204020203" pitchFamily="34" charset="0"/>
              </a:rPr>
              <a:t>do</a:t>
            </a:r>
            <a:r>
              <a:rPr lang="en-GB" dirty="0">
                <a:latin typeface="Segoe UI" panose="020B0502040204020203" pitchFamily="34" charset="0"/>
                <a:ea typeface="Segoe UI" panose="020B0502040204020203" pitchFamily="34" charset="0"/>
              </a:rPr>
              <a:t> </a:t>
            </a:r>
            <a:r>
              <a:rPr lang="sr-Latn-ME" dirty="0">
                <a:latin typeface="Segoe UI" panose="020B0502040204020203" pitchFamily="34" charset="0"/>
                <a:ea typeface="Segoe UI" panose="020B0502040204020203" pitchFamily="34" charset="0"/>
              </a:rPr>
              <a:t>St</a:t>
            </a:r>
            <a:r>
              <a:rPr lang="en-GB" dirty="0">
                <a:latin typeface="Segoe UI" panose="020B0502040204020203" pitchFamily="34" charset="0"/>
                <a:ea typeface="Segoe UI" panose="020B0502040204020203" pitchFamily="34" charset="0"/>
              </a:rPr>
              <a:t>. 13+620.</a:t>
            </a:r>
          </a:p>
          <a:p>
            <a:pPr marL="355600" lvl="1" indent="-84138" algn="just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ABC100"/>
              </a:buClr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sr-Latn-ME" sz="1400" dirty="0">
                <a:latin typeface="Segoe UI" panose="020B0502040204020203" pitchFamily="34" charset="0"/>
                <a:cs typeface="Times New Roman" panose="02020603050405020304" pitchFamily="18" charset="0"/>
              </a:rPr>
              <a:t>Dovoljno prostora između pruge i kosine</a:t>
            </a:r>
            <a:r>
              <a:rPr lang="en-GB" sz="1400" dirty="0">
                <a:latin typeface="Segoe UI" panose="020B0502040204020203" pitchFamily="34" charset="0"/>
                <a:cs typeface="Times New Roman" panose="02020603050405020304" pitchFamily="18" charset="0"/>
              </a:rPr>
              <a:t>.</a:t>
            </a:r>
          </a:p>
          <a:p>
            <a:pPr marL="355600" lvl="1" indent="-84138" algn="just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ABC100"/>
              </a:buClr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sr-Latn-ME" sz="1400" dirty="0">
                <a:latin typeface="Segoe UI" panose="020B0502040204020203" pitchFamily="34" charset="0"/>
                <a:cs typeface="Times New Roman" panose="02020603050405020304" pitchFamily="18" charset="0"/>
              </a:rPr>
              <a:t>Klizište tokom izgradnje pruge između St</a:t>
            </a:r>
            <a:r>
              <a:rPr lang="en-GB" sz="1400" dirty="0">
                <a:latin typeface="Segoe UI" panose="020B0502040204020203" pitchFamily="34" charset="0"/>
                <a:cs typeface="Times New Roman" panose="02020603050405020304" pitchFamily="18" charset="0"/>
              </a:rPr>
              <a:t>. 13+474 </a:t>
            </a:r>
            <a:r>
              <a:rPr lang="sr-Latn-ME" sz="1400" dirty="0">
                <a:latin typeface="Segoe UI" panose="020B0502040204020203" pitchFamily="34" charset="0"/>
                <a:cs typeface="Times New Roman" panose="02020603050405020304" pitchFamily="18" charset="0"/>
              </a:rPr>
              <a:t>I St.</a:t>
            </a:r>
            <a:r>
              <a:rPr lang="en-GB" sz="1400" dirty="0">
                <a:latin typeface="Segoe UI" panose="020B0502040204020203" pitchFamily="34" charset="0"/>
                <a:cs typeface="Times New Roman" panose="02020603050405020304" pitchFamily="18" charset="0"/>
              </a:rPr>
              <a:t> 13+640.</a:t>
            </a:r>
          </a:p>
          <a:p>
            <a:pPr marL="342900" indent="-342900" algn="just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ABC100"/>
              </a:buClr>
              <a:buFont typeface="Segoe UI" panose="020B0502040204020203" pitchFamily="34" charset="0"/>
              <a:buChar char="▬"/>
              <a:tabLst>
                <a:tab pos="431800" algn="l"/>
              </a:tabLst>
            </a:pPr>
            <a:r>
              <a:rPr lang="sr-Latn-ME" dirty="0">
                <a:latin typeface="Segoe UI" panose="020B0502040204020203" pitchFamily="34" charset="0"/>
                <a:cs typeface="Times New Roman" panose="02020603050405020304" pitchFamily="18" charset="0"/>
              </a:rPr>
              <a:t>Kosina od St</a:t>
            </a:r>
            <a:r>
              <a:rPr lang="en-GB" dirty="0">
                <a:latin typeface="Segoe UI" panose="020B0502040204020203" pitchFamily="34" charset="0"/>
                <a:cs typeface="Times New Roman" panose="02020603050405020304" pitchFamily="18" charset="0"/>
              </a:rPr>
              <a:t>. </a:t>
            </a:r>
            <a:r>
              <a:rPr lang="en-GB" dirty="0">
                <a:latin typeface="Segoe UI" panose="020B0502040204020203" pitchFamily="34" charset="0"/>
                <a:ea typeface="Segoe UI" panose="020B0502040204020203" pitchFamily="34" charset="0"/>
              </a:rPr>
              <a:t>17+530 </a:t>
            </a:r>
            <a:r>
              <a:rPr lang="sr-Latn-ME" dirty="0">
                <a:latin typeface="Segoe UI" panose="020B0502040204020203" pitchFamily="34" charset="0"/>
                <a:ea typeface="Segoe UI" panose="020B0502040204020203" pitchFamily="34" charset="0"/>
              </a:rPr>
              <a:t>do</a:t>
            </a:r>
            <a:r>
              <a:rPr lang="en-GB" dirty="0">
                <a:latin typeface="Segoe UI" panose="020B0502040204020203" pitchFamily="34" charset="0"/>
                <a:ea typeface="Segoe UI" panose="020B0502040204020203" pitchFamily="34" charset="0"/>
              </a:rPr>
              <a:t> </a:t>
            </a:r>
            <a:r>
              <a:rPr lang="sr-Latn-ME" dirty="0">
                <a:latin typeface="Segoe UI" panose="020B0502040204020203" pitchFamily="34" charset="0"/>
                <a:ea typeface="Segoe UI" panose="020B0502040204020203" pitchFamily="34" charset="0"/>
              </a:rPr>
              <a:t>St</a:t>
            </a:r>
            <a:r>
              <a:rPr lang="en-GB" dirty="0">
                <a:latin typeface="Segoe UI" panose="020B0502040204020203" pitchFamily="34" charset="0"/>
                <a:ea typeface="Segoe UI" panose="020B0502040204020203" pitchFamily="34" charset="0"/>
              </a:rPr>
              <a:t>. 17+880 – </a:t>
            </a:r>
            <a:r>
              <a:rPr lang="sr-Latn-ME" dirty="0">
                <a:latin typeface="Segoe UI" panose="020B0502040204020203" pitchFamily="34" charset="0"/>
                <a:ea typeface="Segoe UI" panose="020B0502040204020203" pitchFamily="34" charset="0"/>
              </a:rPr>
              <a:t>mogućnost pojave manjih klizišta ili padanja blokova</a:t>
            </a:r>
            <a:r>
              <a:rPr lang="en-GB" sz="1800" dirty="0">
                <a:effectLst/>
                <a:latin typeface="Segoe UI" panose="020B0502040204020203" pitchFamily="34" charset="0"/>
                <a:ea typeface="Segoe UI" panose="020B0502040204020203" pitchFamily="34" charset="0"/>
              </a:rPr>
              <a:t>.</a:t>
            </a:r>
          </a:p>
          <a:p>
            <a:pPr marL="342900" indent="-342900" algn="just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ABC100"/>
              </a:buClr>
              <a:buFont typeface="Segoe UI" panose="020B0502040204020203" pitchFamily="34" charset="0"/>
              <a:buChar char="▬"/>
              <a:tabLst>
                <a:tab pos="431800" algn="l"/>
              </a:tabLst>
            </a:pPr>
            <a:r>
              <a:rPr lang="sr-Latn-ME" dirty="0">
                <a:latin typeface="Segoe UI" panose="020B0502040204020203" pitchFamily="34" charset="0"/>
                <a:cs typeface="Times New Roman" panose="02020603050405020304" pitchFamily="18" charset="0"/>
              </a:rPr>
              <a:t>Kosina od St</a:t>
            </a:r>
            <a:r>
              <a:rPr lang="en-GB" dirty="0">
                <a:latin typeface="Segoe UI" panose="020B0502040204020203" pitchFamily="34" charset="0"/>
                <a:cs typeface="Times New Roman" panose="02020603050405020304" pitchFamily="18" charset="0"/>
              </a:rPr>
              <a:t>. </a:t>
            </a:r>
            <a:r>
              <a:rPr lang="en-GB" dirty="0">
                <a:latin typeface="Segoe UI" panose="020B0502040204020203" pitchFamily="34" charset="0"/>
                <a:ea typeface="Segoe UI" panose="020B0502040204020203" pitchFamily="34" charset="0"/>
              </a:rPr>
              <a:t>24+050 </a:t>
            </a:r>
            <a:r>
              <a:rPr lang="sr-Latn-ME" dirty="0">
                <a:latin typeface="Segoe UI" panose="020B0502040204020203" pitchFamily="34" charset="0"/>
                <a:ea typeface="Segoe UI" panose="020B0502040204020203" pitchFamily="34" charset="0"/>
              </a:rPr>
              <a:t>do</a:t>
            </a:r>
            <a:r>
              <a:rPr lang="en-GB" dirty="0">
                <a:latin typeface="Segoe UI" panose="020B0502040204020203" pitchFamily="34" charset="0"/>
                <a:ea typeface="Segoe UI" panose="020B0502040204020203" pitchFamily="34" charset="0"/>
              </a:rPr>
              <a:t> </a:t>
            </a:r>
            <a:r>
              <a:rPr lang="sr-Latn-ME" dirty="0">
                <a:latin typeface="Segoe UI" panose="020B0502040204020203" pitchFamily="34" charset="0"/>
                <a:ea typeface="Segoe UI" panose="020B0502040204020203" pitchFamily="34" charset="0"/>
              </a:rPr>
              <a:t>St</a:t>
            </a:r>
            <a:r>
              <a:rPr lang="en-GB" dirty="0">
                <a:latin typeface="Segoe UI" panose="020B0502040204020203" pitchFamily="34" charset="0"/>
                <a:ea typeface="Segoe UI" panose="020B0502040204020203" pitchFamily="34" charset="0"/>
              </a:rPr>
              <a:t>. 24+600 – </a:t>
            </a:r>
            <a:r>
              <a:rPr lang="sr-Latn-ME" dirty="0">
                <a:latin typeface="Segoe UI" panose="020B0502040204020203" pitchFamily="34" charset="0"/>
                <a:ea typeface="Segoe UI" panose="020B0502040204020203" pitchFamily="34" charset="0"/>
              </a:rPr>
              <a:t>lokalni i manji znaci nestabilnosti; većinom odronjavanja.</a:t>
            </a:r>
            <a:r>
              <a:rPr lang="en-GB" dirty="0">
                <a:latin typeface="Segoe UI" panose="020B0502040204020203" pitchFamily="34" charset="0"/>
                <a:ea typeface="Segoe UI" panose="020B0502040204020203" pitchFamily="34" charset="0"/>
              </a:rPr>
              <a:t> </a:t>
            </a:r>
            <a:endParaRPr lang="sr-Latn-ME" dirty="0">
              <a:latin typeface="Segoe UI" panose="020B0502040204020203" pitchFamily="34" charset="0"/>
              <a:ea typeface="Segoe UI" panose="020B0502040204020203" pitchFamily="34" charset="0"/>
            </a:endParaRPr>
          </a:p>
          <a:p>
            <a:pPr marL="342900" indent="-342900" algn="just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ABC100"/>
              </a:buClr>
              <a:buFont typeface="Segoe UI" panose="020B0502040204020203" pitchFamily="34" charset="0"/>
              <a:buChar char="▬"/>
              <a:tabLst>
                <a:tab pos="431800" algn="l"/>
              </a:tabLst>
            </a:pPr>
            <a:r>
              <a:rPr lang="sr-Latn-ME" sz="1800" dirty="0"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Nasip na lokaciji </a:t>
            </a:r>
            <a:r>
              <a:rPr lang="en-GB" sz="1800" dirty="0" err="1"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Vitoja</a:t>
            </a:r>
            <a:r>
              <a:rPr lang="en-GB" sz="1800" dirty="0"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/Druma, </a:t>
            </a:r>
            <a:r>
              <a:rPr lang="sr-Latn-ME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</a:t>
            </a:r>
            <a:r>
              <a:rPr lang="en-GB" sz="1800" dirty="0"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19+000 </a:t>
            </a:r>
            <a:r>
              <a:rPr lang="sr-Latn-ME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</a:t>
            </a:r>
            <a:r>
              <a:rPr lang="en-GB" sz="1800" dirty="0"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19+400</a:t>
            </a:r>
            <a:r>
              <a:rPr lang="en-GB" dirty="0"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GB" dirty="0">
                <a:latin typeface="Segoe UI" panose="020B0502040204020203" pitchFamily="34" charset="0"/>
                <a:cs typeface="Times New Roman" panose="02020603050405020304" pitchFamily="18" charset="0"/>
              </a:rPr>
              <a:t>H=17m, </a:t>
            </a:r>
            <a:r>
              <a:rPr lang="sr-Latn-ME" dirty="0">
                <a:latin typeface="Segoe UI" panose="020B0502040204020203" pitchFamily="34" charset="0"/>
                <a:cs typeface="Times New Roman" panose="02020603050405020304" pitchFamily="18" charset="0"/>
              </a:rPr>
              <a:t>kosine</a:t>
            </a:r>
            <a:r>
              <a:rPr lang="en-GB" dirty="0">
                <a:latin typeface="Segoe UI" panose="020B0502040204020203" pitchFamily="34" charset="0"/>
                <a:cs typeface="Times New Roman" panose="02020603050405020304" pitchFamily="18" charset="0"/>
              </a:rPr>
              <a:t> 1:1.5 (v:h), b</a:t>
            </a:r>
            <a:r>
              <a:rPr lang="sr-Latn-ME" dirty="0">
                <a:latin typeface="Segoe UI" panose="020B0502040204020203" pitchFamily="34" charset="0"/>
                <a:cs typeface="Times New Roman" panose="02020603050405020304" pitchFamily="18" charset="0"/>
              </a:rPr>
              <a:t>erma</a:t>
            </a:r>
            <a:r>
              <a:rPr lang="en-GB" dirty="0">
                <a:latin typeface="Segoe UI" panose="020B0502040204020203" pitchFamily="34" charset="0"/>
                <a:cs typeface="Times New Roman" panose="02020603050405020304" pitchFamily="18" charset="0"/>
              </a:rPr>
              <a:t> 2m.</a:t>
            </a:r>
          </a:p>
          <a:p>
            <a:pPr marL="355600" lvl="1" indent="-84138" algn="just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ABC100"/>
              </a:buClr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sr-Latn-ME" sz="1400" dirty="0">
                <a:latin typeface="Segoe UI" panose="020B0502040204020203" pitchFamily="34" charset="0"/>
                <a:cs typeface="Times New Roman" panose="02020603050405020304" pitchFamily="18" charset="0"/>
              </a:rPr>
              <a:t>Širenje i manja klizišta se mogu primijetiti na kosinama- Površinska erozija</a:t>
            </a:r>
            <a:endParaRPr lang="en-GB" sz="1400" dirty="0">
              <a:latin typeface="Segoe UI" panose="020B0502040204020203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ABC100"/>
              </a:buClr>
              <a:buFont typeface="Segoe UI" panose="020B0502040204020203" pitchFamily="34" charset="0"/>
              <a:buChar char="▬"/>
              <a:tabLst>
                <a:tab pos="431800" algn="l"/>
              </a:tabLst>
            </a:pPr>
            <a:r>
              <a:rPr lang="sr-Latn-ME" dirty="0">
                <a:latin typeface="Segoe UI" panose="020B0502040204020203" pitchFamily="34" charset="0"/>
                <a:cs typeface="Segoe UI" panose="020B0502040204020203" pitchFamily="34" charset="0"/>
              </a:rPr>
              <a:t>Šest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 (6) </a:t>
            </a:r>
            <a:r>
              <a:rPr lang="sr-Latn-ME" dirty="0">
                <a:latin typeface="Segoe UI" panose="020B0502040204020203" pitchFamily="34" charset="0"/>
                <a:cs typeface="Segoe UI" panose="020B0502040204020203" pitchFamily="34" charset="0"/>
              </a:rPr>
              <a:t>mostova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355600" lvl="1" indent="-84138" algn="just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ABC100"/>
              </a:buClr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sr-Latn-ME" sz="1400" dirty="0">
                <a:latin typeface="Segoe UI" panose="020B0502040204020203" pitchFamily="34" charset="0"/>
                <a:cs typeface="Times New Roman" panose="02020603050405020304" pitchFamily="18" charset="0"/>
              </a:rPr>
              <a:t>Temelji na fluvioglacijalnim sedimentima – konglomeratima (pijesku i šljunku).</a:t>
            </a:r>
          </a:p>
          <a:p>
            <a:pPr marL="355600" lvl="1" indent="-84138" algn="just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ABC100"/>
              </a:buClr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sr-Latn-ME" sz="1400" dirty="0">
                <a:latin typeface="Segoe UI" panose="020B0502040204020203" pitchFamily="34" charset="0"/>
                <a:cs typeface="Times New Roman" panose="02020603050405020304" pitchFamily="18" charset="0"/>
              </a:rPr>
              <a:t>Nema znakova nezadovoljavajućeg odgovora temelja mostova, kao što su slijeganje i/ili naginjanje.</a:t>
            </a:r>
            <a:endParaRPr lang="en-GB" sz="1400" dirty="0">
              <a:latin typeface="Segoe UI" panose="020B0502040204020203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ABC100"/>
              </a:buClr>
              <a:buFont typeface="Segoe UI" panose="020B0502040204020203" pitchFamily="34" charset="0"/>
              <a:buChar char="▬"/>
              <a:tabLst>
                <a:tab pos="431800" algn="l"/>
              </a:tabLst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T</a:t>
            </a:r>
            <a:r>
              <a:rPr lang="sr-Latn-ME" dirty="0">
                <a:latin typeface="Segoe UI" panose="020B0502040204020203" pitchFamily="34" charset="0"/>
                <a:cs typeface="Segoe UI" panose="020B0502040204020203" pitchFamily="34" charset="0"/>
              </a:rPr>
              <a:t>ri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 (3) tun</a:t>
            </a:r>
            <a:r>
              <a:rPr lang="sr-Latn-ME" dirty="0">
                <a:latin typeface="Segoe UI" panose="020B0502040204020203" pitchFamily="34" charset="0"/>
                <a:cs typeface="Segoe UI" panose="020B0502040204020203" pitchFamily="34" charset="0"/>
              </a:rPr>
              <a:t>ela.</a:t>
            </a: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55600" lvl="1" indent="-84138" algn="just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ABC100"/>
              </a:buClr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sr-Latn-ME" sz="1400" dirty="0">
                <a:latin typeface="Segoe UI" panose="020B0502040204020203" pitchFamily="34" charset="0"/>
                <a:cs typeface="Times New Roman" panose="02020603050405020304" pitchFamily="18" charset="0"/>
              </a:rPr>
              <a:t>Bušeni u krečnjaku; nijesu identifikovane geološka/geotehnička pitanja.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01579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78435" y="984736"/>
            <a:ext cx="11042811" cy="776288"/>
          </a:xfrm>
        </p:spPr>
        <p:txBody>
          <a:bodyPr/>
          <a:lstStyle/>
          <a:p>
            <a:r>
              <a:rPr lang="sr-Latn-ME" dirty="0"/>
              <a:t>Zemljani radovi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7EB0DDE-BBEA-4579-9E7D-D60097ED6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372" y="1612295"/>
            <a:ext cx="11663635" cy="424542"/>
          </a:xfrm>
        </p:spPr>
        <p:txBody>
          <a:bodyPr>
            <a:normAutofit/>
          </a:bodyPr>
          <a:lstStyle/>
          <a:p>
            <a:pPr marL="0" indent="0" algn="just">
              <a:spcAft>
                <a:spcPts val="1000"/>
              </a:spcAft>
              <a:buNone/>
            </a:pPr>
            <a:r>
              <a:rPr lang="sr-Latn-ME" sz="2200" b="1" dirty="0">
                <a:solidFill>
                  <a:srgbClr val="244B99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Times New Roman" panose="02020603050405020304" pitchFamily="18" charset="0"/>
              </a:rPr>
              <a:t>Razvoj alternativnih scenarija za modernizaciju dionice željezničke pruge</a:t>
            </a:r>
            <a:endParaRPr lang="en-GB" sz="2200" b="1" dirty="0">
              <a:solidFill>
                <a:srgbClr val="244B99"/>
              </a:solidFill>
              <a:effectLst/>
              <a:latin typeface="Segoe UI" panose="020B0502040204020203" pitchFamily="34" charset="0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203050-CB59-4E0A-86CB-F38EC5948C8C}"/>
              </a:ext>
            </a:extLst>
          </p:cNvPr>
          <p:cNvSpPr txBox="1"/>
          <p:nvPr/>
        </p:nvSpPr>
        <p:spPr>
          <a:xfrm>
            <a:off x="310993" y="2120601"/>
            <a:ext cx="11663634" cy="3073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ABC100"/>
              </a:buClr>
              <a:buFont typeface="Segoe UI" panose="020B0502040204020203" pitchFamily="34" charset="0"/>
              <a:buChar char="▬"/>
              <a:tabLst>
                <a:tab pos="431800" algn="l"/>
              </a:tabLst>
            </a:pPr>
            <a:r>
              <a:rPr lang="en-GB" dirty="0">
                <a:latin typeface="Segoe UI" panose="020B0502040204020203" pitchFamily="34" charset="0"/>
                <a:cs typeface="Times New Roman" panose="02020603050405020304" pitchFamily="18" charset="0"/>
              </a:rPr>
              <a:t>Scenario 1: </a:t>
            </a:r>
            <a:r>
              <a:rPr lang="sr-Latn-ME" dirty="0">
                <a:latin typeface="Segoe UI" panose="020B0502040204020203" pitchFamily="34" charset="0"/>
                <a:cs typeface="Times New Roman" panose="02020603050405020304" pitchFamily="18" charset="0"/>
              </a:rPr>
              <a:t>rekonstrukcija prvobitno projektovanih parametara</a:t>
            </a:r>
            <a:endParaRPr lang="en-GB" dirty="0">
              <a:latin typeface="Segoe UI" panose="020B0502040204020203" pitchFamily="34" charset="0"/>
              <a:ea typeface="Segoe UI" panose="020B0502040204020203" pitchFamily="34" charset="0"/>
            </a:endParaRPr>
          </a:p>
          <a:p>
            <a:pPr marL="355600" lvl="1" indent="-84138" algn="just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ABC100"/>
              </a:buClr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sr-Latn-ME" sz="1400" dirty="0">
                <a:latin typeface="Segoe UI" panose="020B0502040204020203" pitchFamily="34" charset="0"/>
                <a:cs typeface="Times New Roman" panose="02020603050405020304" pitchFamily="18" charset="0"/>
              </a:rPr>
              <a:t>Geotehnički radovi na stabilizaciji kosina i nasipa</a:t>
            </a:r>
            <a:r>
              <a:rPr lang="en-GB" sz="1400" dirty="0">
                <a:latin typeface="Segoe UI" panose="020B0502040204020203" pitchFamily="34" charset="0"/>
                <a:cs typeface="Times New Roman" panose="02020603050405020304" pitchFamily="18" charset="0"/>
              </a:rPr>
              <a:t>.</a:t>
            </a:r>
          </a:p>
          <a:p>
            <a:pPr marL="355600" lvl="1" indent="-84138" algn="just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ABC100"/>
              </a:buClr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sr-Latn-ME" sz="1400" dirty="0">
                <a:latin typeface="Segoe UI" panose="020B0502040204020203" pitchFamily="34" charset="0"/>
                <a:cs typeface="Times New Roman" panose="02020603050405020304" pitchFamily="18" charset="0"/>
              </a:rPr>
              <a:t>Nijesu potrebni zemljani radovi</a:t>
            </a:r>
            <a:r>
              <a:rPr lang="en-GB" sz="1400" dirty="0">
                <a:latin typeface="Segoe UI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sr-Latn-ME" sz="1400" dirty="0">
                <a:latin typeface="Segoe UI" panose="020B0502040204020203" pitchFamily="34" charset="0"/>
                <a:cs typeface="Times New Roman" panose="02020603050405020304" pitchFamily="18" charset="0"/>
              </a:rPr>
              <a:t>potrebna je samo rekonstrukcija kosina i nasipa gdje je to neophodno</a:t>
            </a:r>
            <a:r>
              <a:rPr lang="en-GB" sz="1400" dirty="0">
                <a:latin typeface="Segoe UI" panose="020B0502040204020203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ABC100"/>
              </a:buClr>
              <a:buFont typeface="Segoe UI" panose="020B0502040204020203" pitchFamily="34" charset="0"/>
              <a:buChar char="▬"/>
              <a:tabLst>
                <a:tab pos="431800" algn="l"/>
              </a:tabLst>
            </a:pPr>
            <a:r>
              <a:rPr lang="en-GB" dirty="0">
                <a:latin typeface="Segoe UI" panose="020B0502040204020203" pitchFamily="34" charset="0"/>
                <a:cs typeface="Times New Roman" panose="02020603050405020304" pitchFamily="18" charset="0"/>
              </a:rPr>
              <a:t>Scenario 2:</a:t>
            </a:r>
            <a:r>
              <a:rPr lang="sr-Latn-ME" dirty="0">
                <a:latin typeface="Segoe UI" panose="020B0502040204020203" pitchFamily="34" charset="0"/>
                <a:cs typeface="Times New Roman" panose="02020603050405020304" pitchFamily="18" charset="0"/>
              </a:rPr>
              <a:t> rekonstrukcija prvobitno projektovanih parametara zajedno sa jačanjem infrastrukture radi ispunjenja međunarodnih standarda</a:t>
            </a:r>
          </a:p>
          <a:p>
            <a:pPr marL="355600" lvl="1" indent="-84138" algn="just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ABC100"/>
              </a:buClr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sr-Latn-ME" sz="1400" dirty="0">
                <a:latin typeface="Segoe UI" panose="020B0502040204020203" pitchFamily="34" charset="0"/>
                <a:cs typeface="Times New Roman" panose="02020603050405020304" pitchFamily="18" charset="0"/>
              </a:rPr>
              <a:t>Geotehnički radovi za kosine i stabilizaciju nasipa </a:t>
            </a:r>
          </a:p>
          <a:p>
            <a:pPr marL="355600" lvl="1" indent="-84138" algn="just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ABC100"/>
              </a:buClr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sr-Latn-ME" sz="1400" dirty="0">
                <a:latin typeface="Segoe UI" panose="020B0502040204020203" pitchFamily="34" charset="0"/>
                <a:cs typeface="Times New Roman" panose="02020603050405020304" pitchFamily="18" charset="0"/>
              </a:rPr>
              <a:t>Samo manji zemljani radovi, uglavnom proširivanje postojećeg poprečnog presjeka i rekonstrukcija  kosina usjeka i nasipa gdje je potrebno</a:t>
            </a:r>
            <a:endParaRPr lang="en-GB" sz="1400" dirty="0">
              <a:latin typeface="Segoe UI" panose="020B0502040204020203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ABC100"/>
              </a:buClr>
              <a:buFont typeface="Segoe UI" panose="020B0502040204020203" pitchFamily="34" charset="0"/>
              <a:buChar char="▬"/>
              <a:tabLst>
                <a:tab pos="431800" algn="l"/>
              </a:tabLst>
            </a:pPr>
            <a:r>
              <a:rPr lang="en-GB" dirty="0">
                <a:latin typeface="Segoe UI" panose="020B0502040204020203" pitchFamily="34" charset="0"/>
                <a:cs typeface="Times New Roman" panose="02020603050405020304" pitchFamily="18" charset="0"/>
              </a:rPr>
              <a:t>Scenario 3: </a:t>
            </a:r>
            <a:r>
              <a:rPr lang="sr-Latn-ME" dirty="0">
                <a:latin typeface="Segoe UI" panose="020B0502040204020203" pitchFamily="34" charset="0"/>
                <a:cs typeface="Times New Roman" panose="02020603050405020304" pitchFamily="18" charset="0"/>
              </a:rPr>
              <a:t>potpuna modernizacija postojeće pruge</a:t>
            </a:r>
            <a:endParaRPr lang="en-GB" dirty="0">
              <a:latin typeface="Segoe UI" panose="020B0502040204020203" pitchFamily="34" charset="0"/>
              <a:ea typeface="Segoe UI" panose="020B0502040204020203" pitchFamily="34" charset="0"/>
            </a:endParaRPr>
          </a:p>
          <a:p>
            <a:pPr marL="355600" lvl="1" indent="-84138" algn="just">
              <a:spcBef>
                <a:spcPts val="400"/>
              </a:spcBef>
              <a:spcAft>
                <a:spcPts val="400"/>
              </a:spcAft>
              <a:buClr>
                <a:srgbClr val="ABC100"/>
              </a:buClr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sr-Latn-ME" sz="1400" dirty="0">
                <a:latin typeface="Segoe UI" panose="020B0502040204020203" pitchFamily="34" charset="0"/>
                <a:cs typeface="Times New Roman" panose="02020603050405020304" pitchFamily="18" charset="0"/>
              </a:rPr>
              <a:t>Geotehnički radovi za kosine i stabilizaciju nasipa </a:t>
            </a:r>
            <a:r>
              <a:rPr lang="en-GB" sz="1400" dirty="0">
                <a:latin typeface="Segoe UI" panose="020B0502040204020203" pitchFamily="34" charset="0"/>
                <a:cs typeface="Times New Roman" panose="02020603050405020304" pitchFamily="18" charset="0"/>
              </a:rPr>
              <a:t>.</a:t>
            </a:r>
          </a:p>
          <a:p>
            <a:pPr marL="355600" lvl="1" indent="-84138" algn="just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ABC100"/>
              </a:buClr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sr-Latn-ME" sz="1400" dirty="0">
                <a:latin typeface="Segoe UI" panose="020B0502040204020203" pitchFamily="34" charset="0"/>
                <a:cs typeface="Times New Roman" panose="02020603050405020304" pitchFamily="18" charset="0"/>
              </a:rPr>
              <a:t>Obimnije</a:t>
            </a:r>
            <a:r>
              <a:rPr lang="en-GB" sz="1400" dirty="0">
                <a:latin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sr-Latn-ME" sz="1400" dirty="0">
                <a:latin typeface="Segoe UI" panose="020B0502040204020203" pitchFamily="34" charset="0"/>
                <a:cs typeface="Times New Roman" panose="02020603050405020304" pitchFamily="18" charset="0"/>
              </a:rPr>
              <a:t>proširivanje postojećeg poprečnog presjeka i rekonstrukcija  kosina usjeka i nasipa koji su ugroženi</a:t>
            </a:r>
            <a:r>
              <a:rPr lang="en-GB" sz="1400" dirty="0">
                <a:latin typeface="Segoe UI" panose="020B0502040204020203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01036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78435" y="984736"/>
            <a:ext cx="11042811" cy="776288"/>
          </a:xfrm>
        </p:spPr>
        <p:txBody>
          <a:bodyPr/>
          <a:lstStyle/>
          <a:p>
            <a:r>
              <a:rPr lang="sr-Latn-ME" dirty="0"/>
              <a:t>Zemljani radovi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7EB0DDE-BBEA-4579-9E7D-D60097ED6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372" y="1612295"/>
            <a:ext cx="11663635" cy="424542"/>
          </a:xfrm>
        </p:spPr>
        <p:txBody>
          <a:bodyPr>
            <a:normAutofit/>
          </a:bodyPr>
          <a:lstStyle/>
          <a:p>
            <a:pPr marL="0" indent="0" algn="just">
              <a:spcAft>
                <a:spcPts val="1000"/>
              </a:spcAft>
              <a:buNone/>
            </a:pPr>
            <a:r>
              <a:rPr lang="sr-Latn-ME" sz="2200" b="1" dirty="0">
                <a:solidFill>
                  <a:srgbClr val="244B99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Times New Roman" panose="02020603050405020304" pitchFamily="18" charset="0"/>
              </a:rPr>
              <a:t>Razvoj alternativnih scenarija za modernizaciju dionice željezničke pruge</a:t>
            </a:r>
            <a:endParaRPr lang="en-GB" sz="2200" b="1" dirty="0">
              <a:solidFill>
                <a:srgbClr val="244B99"/>
              </a:solidFill>
              <a:effectLst/>
              <a:latin typeface="Segoe UI" panose="020B0502040204020203" pitchFamily="34" charset="0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203050-CB59-4E0A-86CB-F38EC5948C8C}"/>
              </a:ext>
            </a:extLst>
          </p:cNvPr>
          <p:cNvSpPr txBox="1"/>
          <p:nvPr/>
        </p:nvSpPr>
        <p:spPr>
          <a:xfrm>
            <a:off x="310993" y="2098833"/>
            <a:ext cx="5785007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ABC100"/>
              </a:buClr>
              <a:buFont typeface="Segoe UI" panose="020B0502040204020203" pitchFamily="34" charset="0"/>
              <a:buChar char="▬"/>
              <a:tabLst>
                <a:tab pos="431800" algn="l"/>
              </a:tabLst>
            </a:pPr>
            <a:r>
              <a:rPr lang="sr-Latn-ME" dirty="0">
                <a:latin typeface="Segoe UI" panose="020B0502040204020203" pitchFamily="34" charset="0"/>
                <a:cs typeface="Times New Roman" panose="02020603050405020304" pitchFamily="18" charset="0"/>
              </a:rPr>
              <a:t>Geotehnički radovi za stabilizaciji kosina</a:t>
            </a:r>
            <a:endParaRPr lang="en-GB" dirty="0">
              <a:latin typeface="Segoe UI" panose="020B0502040204020203" pitchFamily="34" charset="0"/>
              <a:ea typeface="Segoe UI" panose="020B0502040204020203" pitchFamily="34" charset="0"/>
            </a:endParaRPr>
          </a:p>
        </p:txBody>
      </p:sp>
      <p:pic>
        <p:nvPicPr>
          <p:cNvPr id="2050" name="Picture 4">
            <a:extLst>
              <a:ext uri="{FF2B5EF4-FFF2-40B4-BE49-F238E27FC236}">
                <a16:creationId xmlns:a16="http://schemas.microsoft.com/office/drawing/2014/main" id="{BF225958-38FC-4D56-B8FE-69E58AA8A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991" y="2440464"/>
            <a:ext cx="5637991" cy="3568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260A21-F70F-4807-86AD-C2AE2880FC3E}"/>
              </a:ext>
            </a:extLst>
          </p:cNvPr>
          <p:cNvSpPr txBox="1"/>
          <p:nvPr/>
        </p:nvSpPr>
        <p:spPr>
          <a:xfrm>
            <a:off x="6526736" y="2098833"/>
            <a:ext cx="5567293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ABC100"/>
              </a:buClr>
              <a:buFont typeface="Segoe UI" panose="020B0502040204020203" pitchFamily="34" charset="0"/>
              <a:buChar char="▬"/>
              <a:tabLst>
                <a:tab pos="431800" algn="l"/>
              </a:tabLst>
            </a:pPr>
            <a:r>
              <a:rPr lang="sr-Latn-ME" dirty="0">
                <a:latin typeface="Segoe UI" panose="020B0502040204020203" pitchFamily="34" charset="0"/>
                <a:cs typeface="Times New Roman" panose="02020603050405020304" pitchFamily="18" charset="0"/>
              </a:rPr>
              <a:t>Geotehnički radovi za stabilizaciju nasipa</a:t>
            </a:r>
            <a:endParaRPr lang="en-GB" sz="1400" dirty="0">
              <a:latin typeface="Segoe UI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E3690C-FB5C-47C0-A6C4-36C4329929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56" r="3480" b="8403"/>
          <a:stretch/>
        </p:blipFill>
        <p:spPr>
          <a:xfrm>
            <a:off x="6526735" y="2440465"/>
            <a:ext cx="5567293" cy="420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7819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78435" y="984736"/>
            <a:ext cx="11042811" cy="776288"/>
          </a:xfrm>
        </p:spPr>
        <p:txBody>
          <a:bodyPr/>
          <a:lstStyle/>
          <a:p>
            <a:r>
              <a:rPr lang="el-GR" dirty="0"/>
              <a:t>3. </a:t>
            </a:r>
            <a:r>
              <a:rPr lang="sr-Latn-ME" dirty="0"/>
              <a:t>Hidrološka</a:t>
            </a:r>
            <a:r>
              <a:rPr lang="en-US" dirty="0"/>
              <a:t>/H</a:t>
            </a:r>
            <a:r>
              <a:rPr lang="sr-Latn-ME" dirty="0"/>
              <a:t>idraulička procjena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878478-1B44-4227-951D-6201F3C732D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92764" y="1848838"/>
            <a:ext cx="4419522" cy="3783837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C816062-77A4-43D3-B565-6EF5F8C5E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373" y="2486025"/>
            <a:ext cx="6716828" cy="379095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sr-Latn-ME" b="1" dirty="0"/>
              <a:t>Obim</a:t>
            </a:r>
            <a:endParaRPr lang="el-GR" b="1" dirty="0"/>
          </a:p>
          <a:p>
            <a:pPr marL="714375" lvl="1" indent="-257175"/>
            <a:r>
              <a:rPr lang="sr-Latn-ME" dirty="0"/>
              <a:t>Istraživanje postojećih hidroloških uslova</a:t>
            </a:r>
            <a:endParaRPr lang="en-US" dirty="0"/>
          </a:p>
          <a:p>
            <a:pPr marL="714375" lvl="1" indent="-257175"/>
            <a:r>
              <a:rPr lang="sr-Latn-ME" dirty="0"/>
              <a:t>Slivovi i procjena vršnih tokova</a:t>
            </a:r>
            <a:endParaRPr lang="en-US" dirty="0"/>
          </a:p>
          <a:p>
            <a:pPr marL="714375" lvl="1" indent="-257175"/>
            <a:r>
              <a:rPr lang="sr-Latn-ME" dirty="0"/>
              <a:t>Procjena postojećih propusta i s tim u vezi poplavnih objekata </a:t>
            </a:r>
          </a:p>
          <a:p>
            <a:pPr marL="714375" lvl="1" indent="-257175"/>
            <a:r>
              <a:rPr lang="sr-Latn-ME" dirty="0"/>
              <a:t>Istraživanje lokalnih pitanja i mogućih ukrštanja sa drenažnim sistemom </a:t>
            </a:r>
          </a:p>
          <a:p>
            <a:pPr marL="714375" lvl="1" indent="-257175"/>
            <a:r>
              <a:rPr lang="sr-Latn-ME" dirty="0"/>
              <a:t>Razvijanje tri scenarija za drenažu/poplavne konstrukcije, prema projektu pruge i pretpostavkama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9093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ME" dirty="0"/>
              <a:t>Hidrološka</a:t>
            </a:r>
            <a:r>
              <a:rPr lang="en-US" dirty="0"/>
              <a:t>/H</a:t>
            </a:r>
            <a:r>
              <a:rPr lang="sr-Latn-ME" dirty="0"/>
              <a:t>idraulička procjena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27805" y="1825625"/>
            <a:ext cx="6137194" cy="219428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r-Latn-ME" b="1" dirty="0"/>
              <a:t>Hidrološka i geomorfološka statistika</a:t>
            </a:r>
            <a:endParaRPr lang="en-US" b="1" dirty="0"/>
          </a:p>
          <a:p>
            <a:pPr marL="361950" lvl="1" indent="-180975"/>
            <a:r>
              <a:rPr lang="sr-Latn-ME" dirty="0"/>
              <a:t>Razvođa i vodotoci 25 slivova</a:t>
            </a:r>
            <a:endParaRPr lang="en-US" dirty="0"/>
          </a:p>
          <a:p>
            <a:pPr marL="361950" lvl="1" indent="-180975"/>
            <a:r>
              <a:rPr lang="sr-Latn-ME" dirty="0"/>
              <a:t>Glavni vodotoci koji sijeku prugu</a:t>
            </a:r>
            <a:r>
              <a:rPr lang="en-US" dirty="0"/>
              <a:t>: </a:t>
            </a:r>
          </a:p>
          <a:p>
            <a:pPr marL="819150" lvl="2" indent="-180975"/>
            <a:r>
              <a:rPr lang="en-US" dirty="0"/>
              <a:t>Ri</a:t>
            </a:r>
            <a:r>
              <a:rPr lang="sr-Latn-ME" dirty="0"/>
              <a:t>jeka</a:t>
            </a:r>
            <a:r>
              <a:rPr lang="en-US" dirty="0"/>
              <a:t> Cijevna (398km</a:t>
            </a:r>
            <a:r>
              <a:rPr lang="en-US" baseline="30000" dirty="0"/>
              <a:t>2</a:t>
            </a:r>
            <a:r>
              <a:rPr lang="en-US" dirty="0"/>
              <a:t>, </a:t>
            </a:r>
            <a:r>
              <a:rPr lang="sr-Latn-ME" dirty="0"/>
              <a:t>pritoka </a:t>
            </a:r>
            <a:r>
              <a:rPr lang="en-US" dirty="0"/>
              <a:t>Mora</a:t>
            </a:r>
            <a:r>
              <a:rPr lang="sr-Latn-ME" dirty="0"/>
              <a:t>če</a:t>
            </a:r>
            <a:r>
              <a:rPr lang="en-US" dirty="0"/>
              <a:t>), </a:t>
            </a:r>
          </a:p>
          <a:p>
            <a:pPr marL="819150" lvl="2" indent="-180975"/>
            <a:r>
              <a:rPr lang="en-US" dirty="0"/>
              <a:t>Ri</a:t>
            </a:r>
            <a:r>
              <a:rPr lang="sr-Latn-ME" dirty="0"/>
              <a:t>jeka</a:t>
            </a:r>
            <a:r>
              <a:rPr lang="en-US" dirty="0"/>
              <a:t> Rujela (7.2km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  <a:p>
            <a:pPr marL="361950" lvl="1" indent="-180975"/>
            <a:r>
              <a:rPr lang="sr-Latn-ME" dirty="0"/>
              <a:t>Prosječne godišnje padavine</a:t>
            </a:r>
            <a:r>
              <a:rPr lang="en-US" dirty="0"/>
              <a:t>1668mm</a:t>
            </a:r>
            <a:endParaRPr lang="el-GR" dirty="0"/>
          </a:p>
          <a:p>
            <a:pPr marL="819150" lvl="2" indent="-180975"/>
            <a:endParaRPr lang="en-US" dirty="0"/>
          </a:p>
          <a:p>
            <a:pPr marL="819150" lvl="2" indent="-180975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998" y="1998967"/>
            <a:ext cx="5689662" cy="3832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Πίνακας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2080691"/>
              </p:ext>
            </p:extLst>
          </p:nvPr>
        </p:nvGraphicFramePr>
        <p:xfrm>
          <a:off x="3398805" y="4160806"/>
          <a:ext cx="2915731" cy="22769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237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20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41235">
                <a:tc>
                  <a:txBody>
                    <a:bodyPr/>
                    <a:lstStyle/>
                    <a:p>
                      <a:pPr algn="ctr" fontAlgn="t"/>
                      <a:r>
                        <a:rPr lang="sr-Latn-ME" sz="2000" b="1" u="none" strike="noStrike" dirty="0">
                          <a:effectLst/>
                        </a:rPr>
                        <a:t>Slivna površina</a:t>
                      </a:r>
                      <a:r>
                        <a:rPr lang="fr-FR" sz="2000" b="1" u="none" strike="noStrike" dirty="0">
                          <a:effectLst/>
                        </a:rPr>
                        <a:t>(km</a:t>
                      </a:r>
                      <a:r>
                        <a:rPr lang="fr-FR" sz="2000" b="1" u="none" strike="noStrike" baseline="30000" dirty="0">
                          <a:effectLst/>
                        </a:rPr>
                        <a:t>2</a:t>
                      </a:r>
                      <a:r>
                        <a:rPr lang="fr-FR" sz="2000" b="1" u="none" strike="noStrike" dirty="0">
                          <a:effectLst/>
                        </a:rPr>
                        <a:t>)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Tw Cen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r-Latn-ME" sz="2000" b="1" u="none" strike="noStrike" dirty="0">
                          <a:effectLst/>
                        </a:rPr>
                        <a:t>Broj slivova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Tw Cen M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926">
                <a:tc>
                  <a:txBody>
                    <a:bodyPr/>
                    <a:lstStyle/>
                    <a:p>
                      <a:pPr algn="ctr" fontAlgn="t"/>
                      <a:r>
                        <a:rPr lang="el-GR" sz="2000" u="none" strike="noStrike" dirty="0">
                          <a:effectLst/>
                        </a:rPr>
                        <a:t>&gt;100</a:t>
                      </a:r>
                      <a:endParaRPr lang="el-GR" sz="2000" b="0" i="0" u="none" strike="noStrike" dirty="0">
                        <a:solidFill>
                          <a:srgbClr val="000000"/>
                        </a:solidFill>
                        <a:effectLst/>
                        <a:latin typeface="Tw Cen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2000" u="none" strike="noStrike" dirty="0">
                          <a:effectLst/>
                        </a:rPr>
                        <a:t>1</a:t>
                      </a:r>
                      <a:endParaRPr lang="el-GR" sz="2000" b="0" i="0" u="none" strike="noStrike" dirty="0">
                        <a:solidFill>
                          <a:srgbClr val="000000"/>
                        </a:solidFill>
                        <a:effectLst/>
                        <a:latin typeface="Tw Cen M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926">
                <a:tc>
                  <a:txBody>
                    <a:bodyPr/>
                    <a:lstStyle/>
                    <a:p>
                      <a:pPr algn="ctr" fontAlgn="t"/>
                      <a:r>
                        <a:rPr lang="el-GR" sz="2000" u="none" strike="noStrike" dirty="0">
                          <a:effectLst/>
                        </a:rPr>
                        <a:t>5-100</a:t>
                      </a:r>
                      <a:endParaRPr lang="el-GR" sz="2000" b="0" i="0" u="none" strike="noStrike" dirty="0">
                        <a:solidFill>
                          <a:srgbClr val="000000"/>
                        </a:solidFill>
                        <a:effectLst/>
                        <a:latin typeface="Tw Cen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2000" u="none" strike="noStrike" dirty="0">
                          <a:effectLst/>
                        </a:rPr>
                        <a:t>1</a:t>
                      </a:r>
                      <a:endParaRPr lang="el-GR" sz="2000" b="0" i="0" u="none" strike="noStrike" dirty="0">
                        <a:solidFill>
                          <a:srgbClr val="000000"/>
                        </a:solidFill>
                        <a:effectLst/>
                        <a:latin typeface="Tw Cen M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8926">
                <a:tc>
                  <a:txBody>
                    <a:bodyPr/>
                    <a:lstStyle/>
                    <a:p>
                      <a:pPr algn="ctr" fontAlgn="t"/>
                      <a:r>
                        <a:rPr lang="el-GR" sz="2000" u="none" strike="noStrike" dirty="0">
                          <a:effectLst/>
                        </a:rPr>
                        <a:t>1-5</a:t>
                      </a:r>
                      <a:endParaRPr lang="el-GR" sz="2000" b="0" i="0" u="none" strike="noStrike" dirty="0">
                        <a:solidFill>
                          <a:srgbClr val="000000"/>
                        </a:solidFill>
                        <a:effectLst/>
                        <a:latin typeface="Tw Cen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2000" u="none" strike="noStrike" dirty="0">
                          <a:effectLst/>
                        </a:rPr>
                        <a:t>10</a:t>
                      </a:r>
                      <a:endParaRPr lang="el-GR" sz="2000" b="0" i="0" u="none" strike="noStrike" dirty="0">
                        <a:solidFill>
                          <a:srgbClr val="000000"/>
                        </a:solidFill>
                        <a:effectLst/>
                        <a:latin typeface="Tw Cen M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8926">
                <a:tc>
                  <a:txBody>
                    <a:bodyPr/>
                    <a:lstStyle/>
                    <a:p>
                      <a:pPr algn="ctr" fontAlgn="t"/>
                      <a:r>
                        <a:rPr lang="el-GR" sz="2000" u="none" strike="noStrike" dirty="0">
                          <a:effectLst/>
                        </a:rPr>
                        <a:t>&lt;1</a:t>
                      </a:r>
                      <a:endParaRPr lang="el-GR" sz="2000" b="0" i="0" u="none" strike="noStrike" dirty="0">
                        <a:solidFill>
                          <a:srgbClr val="000000"/>
                        </a:solidFill>
                        <a:effectLst/>
                        <a:latin typeface="Tw Cen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2000" u="none" strike="noStrike" dirty="0">
                          <a:effectLst/>
                        </a:rPr>
                        <a:t>13</a:t>
                      </a:r>
                      <a:endParaRPr lang="el-GR" sz="2000" b="0" i="0" u="none" strike="noStrike" dirty="0">
                        <a:solidFill>
                          <a:srgbClr val="000000"/>
                        </a:solidFill>
                        <a:effectLst/>
                        <a:latin typeface="Tw Cen M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" name="Πίνακας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408817"/>
              </p:ext>
            </p:extLst>
          </p:nvPr>
        </p:nvGraphicFramePr>
        <p:xfrm>
          <a:off x="434340" y="4157663"/>
          <a:ext cx="2819400" cy="22764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18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11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71550">
                <a:tc>
                  <a:txBody>
                    <a:bodyPr/>
                    <a:lstStyle/>
                    <a:p>
                      <a:pPr algn="ctr" fontAlgn="t"/>
                      <a:r>
                        <a:rPr lang="sr-Latn-ME" sz="2000" b="1" u="none" strike="noStrike" dirty="0">
                          <a:effectLst/>
                        </a:rPr>
                        <a:t>Najduži vodotoci</a:t>
                      </a:r>
                      <a:r>
                        <a:rPr lang="fr-FR" sz="2000" b="1" u="none" strike="noStrike" dirty="0">
                          <a:effectLst/>
                        </a:rPr>
                        <a:t> (km)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Tw Cen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sr-Latn-ME" sz="2000" b="1" u="none" strike="noStrike" dirty="0">
                          <a:effectLst/>
                        </a:rPr>
                        <a:t>Broj slivova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Tw Cen M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 fontAlgn="t"/>
                      <a:r>
                        <a:rPr lang="el-GR" sz="2000" u="none" strike="noStrike" dirty="0">
                          <a:effectLst/>
                        </a:rPr>
                        <a:t>&gt;50</a:t>
                      </a:r>
                      <a:endParaRPr lang="el-GR" sz="2000" b="0" i="0" u="none" strike="noStrike" dirty="0">
                        <a:solidFill>
                          <a:srgbClr val="000000"/>
                        </a:solidFill>
                        <a:effectLst/>
                        <a:latin typeface="Tw Cen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2000" u="none" strike="noStrike" dirty="0">
                          <a:effectLst/>
                        </a:rPr>
                        <a:t>1</a:t>
                      </a:r>
                      <a:endParaRPr lang="el-GR" sz="2000" b="0" i="0" u="none" strike="noStrike" dirty="0">
                        <a:solidFill>
                          <a:srgbClr val="000000"/>
                        </a:solidFill>
                        <a:effectLst/>
                        <a:latin typeface="Tw Cen M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 fontAlgn="t"/>
                      <a:r>
                        <a:rPr lang="el-GR" sz="2000" u="none" strike="noStrike" dirty="0">
                          <a:effectLst/>
                        </a:rPr>
                        <a:t>5-50</a:t>
                      </a:r>
                      <a:endParaRPr lang="el-GR" sz="2000" b="0" i="0" u="none" strike="noStrike" dirty="0">
                        <a:solidFill>
                          <a:srgbClr val="000000"/>
                        </a:solidFill>
                        <a:effectLst/>
                        <a:latin typeface="Tw Cen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2000" u="none" strike="noStrike" dirty="0">
                          <a:effectLst/>
                        </a:rPr>
                        <a:t>3</a:t>
                      </a:r>
                      <a:endParaRPr lang="el-GR" sz="2000" b="0" i="0" u="none" strike="noStrike" dirty="0">
                        <a:solidFill>
                          <a:srgbClr val="000000"/>
                        </a:solidFill>
                        <a:effectLst/>
                        <a:latin typeface="Tw Cen M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 fontAlgn="t"/>
                      <a:r>
                        <a:rPr lang="el-GR" sz="2000" u="none" strike="noStrike" dirty="0">
                          <a:effectLst/>
                        </a:rPr>
                        <a:t>1-5</a:t>
                      </a:r>
                      <a:endParaRPr lang="el-GR" sz="2000" b="0" i="0" u="none" strike="noStrike" dirty="0">
                        <a:solidFill>
                          <a:srgbClr val="000000"/>
                        </a:solidFill>
                        <a:effectLst/>
                        <a:latin typeface="Tw Cen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2000" u="none" strike="noStrike" dirty="0">
                          <a:effectLst/>
                        </a:rPr>
                        <a:t>10</a:t>
                      </a:r>
                      <a:endParaRPr lang="el-GR" sz="2000" b="0" i="0" u="none" strike="noStrike" dirty="0">
                        <a:solidFill>
                          <a:srgbClr val="000000"/>
                        </a:solidFill>
                        <a:effectLst/>
                        <a:latin typeface="Tw Cen M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algn="ctr" fontAlgn="t"/>
                      <a:r>
                        <a:rPr lang="el-GR" sz="2000" u="none" strike="noStrike" dirty="0">
                          <a:effectLst/>
                        </a:rPr>
                        <a:t>&lt;1</a:t>
                      </a:r>
                      <a:endParaRPr lang="el-GR" sz="2000" b="0" i="0" u="none" strike="noStrike" dirty="0">
                        <a:solidFill>
                          <a:srgbClr val="000000"/>
                        </a:solidFill>
                        <a:effectLst/>
                        <a:latin typeface="Tw Cen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l-GR" sz="2000" u="none" strike="noStrike" dirty="0">
                          <a:effectLst/>
                        </a:rPr>
                        <a:t>11</a:t>
                      </a:r>
                      <a:endParaRPr lang="el-GR" sz="2000" b="0" i="0" u="none" strike="noStrike" dirty="0">
                        <a:solidFill>
                          <a:srgbClr val="000000"/>
                        </a:solidFill>
                        <a:effectLst/>
                        <a:latin typeface="Tw Cen M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17156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C8D6E-BA33-4890-92E8-CBF668D9B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899" y="871538"/>
            <a:ext cx="11042811" cy="776288"/>
          </a:xfrm>
        </p:spPr>
        <p:txBody>
          <a:bodyPr>
            <a:normAutofit/>
          </a:bodyPr>
          <a:lstStyle/>
          <a:p>
            <a:r>
              <a:rPr lang="sr-Latn-ME" sz="3600" dirty="0"/>
              <a:t>Hidrološka</a:t>
            </a:r>
            <a:r>
              <a:rPr lang="en-US" sz="3600" dirty="0"/>
              <a:t>/H</a:t>
            </a:r>
            <a:r>
              <a:rPr lang="sr-Latn-ME" sz="3600" dirty="0"/>
              <a:t>idraulička procjena</a:t>
            </a:r>
            <a:endParaRPr lang="en-US" sz="36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C816062-77A4-43D3-B565-6EF5F8C5E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719157"/>
            <a:ext cx="12192000" cy="1043594"/>
          </a:xfrm>
        </p:spPr>
        <p:txBody>
          <a:bodyPr vert="horz" lIns="91440" tIns="45720" rIns="91440" bIns="45720" numCol="2" rtlCol="0">
            <a:normAutofit lnSpcReduction="10000"/>
          </a:bodyPr>
          <a:lstStyle/>
          <a:p>
            <a:pPr marL="361950" lvl="1" indent="-180975"/>
            <a:r>
              <a:rPr lang="sr-Latn-ME" dirty="0"/>
              <a:t>Blagi padovi slivova u ravnicama južno od Podgorice,  nakon Tuzi padovi su srednji do veliki</a:t>
            </a:r>
            <a:endParaRPr lang="en-US" dirty="0"/>
          </a:p>
          <a:p>
            <a:pPr marL="523875" lvl="1" indent="-342900"/>
            <a:r>
              <a:rPr lang="sr-Latn-ME" dirty="0"/>
              <a:t>Pruga prelazi ravan dio Podgorice dok se nakon Tuzi pruža krajevima planinskog dijela</a:t>
            </a:r>
            <a:endParaRPr lang="en-US" dirty="0"/>
          </a:p>
        </p:txBody>
      </p:sp>
      <p:pic>
        <p:nvPicPr>
          <p:cNvPr id="1026" name="Picture 2" descr="\\alpha\projects\P272\gis\jpg\geomorfologikos_Eng_Final.jpg"/>
          <p:cNvPicPr>
            <a:picLocks noChangeAspect="1" noChangeArrowheads="1"/>
          </p:cNvPicPr>
          <p:nvPr/>
        </p:nvPicPr>
        <p:blipFill>
          <a:blip r:embed="rId2" cstate="print"/>
          <a:srcRect l="1729" t="2767" r="2099" b="2783"/>
          <a:stretch>
            <a:fillRect/>
          </a:stretch>
        </p:blipFill>
        <p:spPr bwMode="auto">
          <a:xfrm>
            <a:off x="6160791" y="1524343"/>
            <a:ext cx="5873262" cy="4078432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67" y="1524342"/>
            <a:ext cx="5894541" cy="407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41220" y="1661160"/>
            <a:ext cx="1028700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Slopes</a:t>
            </a:r>
            <a:endParaRPr lang="el-GR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7901940" y="1661160"/>
            <a:ext cx="1028700" cy="3077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Terrain</a:t>
            </a: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27904879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ME" sz="4000" dirty="0"/>
              <a:t>Hidrološka</a:t>
            </a:r>
            <a:r>
              <a:rPr lang="en-US" sz="4000" dirty="0"/>
              <a:t>/H</a:t>
            </a:r>
            <a:r>
              <a:rPr lang="sr-Latn-ME" sz="4000" dirty="0"/>
              <a:t>idraulička procjena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r-Latn-ME" b="1" dirty="0"/>
              <a:t>Pretpostavke</a:t>
            </a:r>
            <a:endParaRPr lang="en-US" b="1" dirty="0"/>
          </a:p>
          <a:p>
            <a:r>
              <a:rPr lang="sr-Latn-ME" dirty="0"/>
              <a:t>Korišćenje racionalne metode za proračun protoka</a:t>
            </a:r>
            <a:endParaRPr lang="en-US" dirty="0"/>
          </a:p>
          <a:p>
            <a:r>
              <a:rPr lang="sr-Latn-ME" dirty="0"/>
              <a:t>Geologija propusnog krečnjaka</a:t>
            </a:r>
            <a:r>
              <a:rPr lang="en-US" dirty="0"/>
              <a:t>, </a:t>
            </a:r>
            <a:r>
              <a:rPr lang="sr-Latn-ME" dirty="0"/>
              <a:t>nizak koeficijent oticaja</a:t>
            </a:r>
            <a:endParaRPr lang="en-US" dirty="0"/>
          </a:p>
          <a:p>
            <a:r>
              <a:rPr lang="sr-Latn-ME" dirty="0"/>
              <a:t>Korišćenje </a:t>
            </a:r>
            <a:r>
              <a:rPr lang="en-US" dirty="0"/>
              <a:t>IDF </a:t>
            </a:r>
            <a:r>
              <a:rPr lang="sr-Latn-ME" dirty="0"/>
              <a:t>razvijenog za projekte auto puta </a:t>
            </a:r>
            <a:r>
              <a:rPr lang="en-US" dirty="0"/>
              <a:t>(</a:t>
            </a:r>
            <a:r>
              <a:rPr lang="sr-Latn-ME" dirty="0"/>
              <a:t>baziran na stanici Podgorica i analizi ektremnih padavina )</a:t>
            </a:r>
          </a:p>
          <a:p>
            <a:r>
              <a:rPr lang="sr-Latn-ME" dirty="0"/>
              <a:t>Pretpostavka</a:t>
            </a:r>
            <a:r>
              <a:rPr lang="en-US" dirty="0"/>
              <a:t> T=50</a:t>
            </a:r>
            <a:r>
              <a:rPr lang="sr-Latn-ME" dirty="0"/>
              <a:t>godina povratni period</a:t>
            </a:r>
            <a:endParaRPr lang="en-US" dirty="0"/>
          </a:p>
          <a:p>
            <a:r>
              <a:rPr lang="sr-Latn-ME" dirty="0"/>
              <a:t>Provjera propusta u uslovima jednoličnog protoka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628964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C8D6E-BA33-4890-92E8-CBF668D9B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899" y="871538"/>
            <a:ext cx="11042811" cy="776288"/>
          </a:xfrm>
        </p:spPr>
        <p:txBody>
          <a:bodyPr>
            <a:normAutofit/>
          </a:bodyPr>
          <a:lstStyle/>
          <a:p>
            <a:r>
              <a:rPr lang="sr-Latn-ME" sz="3600" dirty="0"/>
              <a:t>Hidrološka</a:t>
            </a:r>
            <a:r>
              <a:rPr lang="en-US" sz="3600" dirty="0"/>
              <a:t>/H</a:t>
            </a:r>
            <a:r>
              <a:rPr lang="sr-Latn-ME" sz="3600" dirty="0"/>
              <a:t>idrulička procjena</a:t>
            </a:r>
            <a:endParaRPr lang="en-US" sz="36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C816062-77A4-43D3-B565-6EF5F8C5E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804" y="1483744"/>
            <a:ext cx="8622747" cy="4977443"/>
          </a:xfrm>
        </p:spPr>
        <p:txBody>
          <a:bodyPr>
            <a:normAutofit fontScale="92500"/>
          </a:bodyPr>
          <a:lstStyle/>
          <a:p>
            <a:pPr marL="457200" lvl="1" indent="0">
              <a:buNone/>
            </a:pPr>
            <a:r>
              <a:rPr lang="sr-Latn-ME" b="1" dirty="0"/>
              <a:t>Postojeća drenažna infrastruktura</a:t>
            </a:r>
            <a:endParaRPr lang="en-US" b="1" dirty="0"/>
          </a:p>
          <a:p>
            <a:pPr lvl="1"/>
            <a:r>
              <a:rPr lang="sr-Latn-ME" dirty="0"/>
              <a:t>Na osnovu istraživanja postojećih podataka </a:t>
            </a:r>
            <a:r>
              <a:rPr lang="en-US" dirty="0"/>
              <a:t>(</a:t>
            </a:r>
            <a:r>
              <a:rPr lang="sr-Latn-ME" dirty="0"/>
              <a:t>crteža i profila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2 </a:t>
            </a:r>
            <a:r>
              <a:rPr lang="sr-Latn-ME" dirty="0"/>
              <a:t>mosta</a:t>
            </a:r>
            <a:r>
              <a:rPr lang="en-US" dirty="0"/>
              <a:t>, 22 </a:t>
            </a:r>
            <a:r>
              <a:rPr lang="sr-Latn-ME" dirty="0"/>
              <a:t>cijevna –lučna propusta i </a:t>
            </a:r>
            <a:r>
              <a:rPr lang="en-US" dirty="0"/>
              <a:t>41 </a:t>
            </a:r>
            <a:r>
              <a:rPr lang="sr-Latn-ME" dirty="0"/>
              <a:t>cjevasta propusta napravljenih ranih </a:t>
            </a:r>
            <a:r>
              <a:rPr lang="en-US" dirty="0"/>
              <a:t>80</a:t>
            </a:r>
            <a:r>
              <a:rPr lang="sr-Latn-ME" dirty="0"/>
              <a:t>tih godina.</a:t>
            </a:r>
            <a:endParaRPr lang="en-US" dirty="0"/>
          </a:p>
          <a:p>
            <a:pPr marL="914400" lvl="2" indent="0"/>
            <a:r>
              <a:rPr lang="en-US" dirty="0"/>
              <a:t>100m-</a:t>
            </a:r>
            <a:r>
              <a:rPr lang="sr-Latn-ME" dirty="0"/>
              <a:t>raspon mosta preko rijeke </a:t>
            </a:r>
            <a:r>
              <a:rPr lang="en-US" dirty="0" err="1"/>
              <a:t>Cijevna</a:t>
            </a:r>
            <a:r>
              <a:rPr lang="en-US" dirty="0"/>
              <a:t> </a:t>
            </a:r>
          </a:p>
          <a:p>
            <a:pPr marL="914400" lvl="2" indent="0"/>
            <a:r>
              <a:rPr lang="en-US" dirty="0"/>
              <a:t> 10m-</a:t>
            </a:r>
            <a:r>
              <a:rPr lang="sr-Latn-ME" dirty="0"/>
              <a:t>raspon preko rijeke </a:t>
            </a:r>
            <a:r>
              <a:rPr lang="en-US" dirty="0" err="1"/>
              <a:t>Rujela</a:t>
            </a:r>
            <a:endParaRPr lang="en-US" dirty="0"/>
          </a:p>
          <a:p>
            <a:pPr marL="914400" lvl="2" indent="0"/>
            <a:r>
              <a:rPr lang="en-US" dirty="0"/>
              <a:t> </a:t>
            </a:r>
            <a:r>
              <a:rPr lang="sr-Latn-ME" dirty="0"/>
              <a:t>Na prvih 13km pruge kroz poloprivrednu ravnicu nalaze se manje drenažne cijevi</a:t>
            </a:r>
          </a:p>
          <a:p>
            <a:pPr marL="914400" lvl="2" indent="0"/>
            <a:r>
              <a:rPr lang="en-US" dirty="0"/>
              <a:t> </a:t>
            </a:r>
            <a:r>
              <a:rPr lang="sr-Latn-ME" dirty="0"/>
              <a:t>Ostatak pruge sa primarnim i sekundarnim propustima</a:t>
            </a:r>
            <a:endParaRPr lang="en-US" dirty="0"/>
          </a:p>
          <a:p>
            <a:pPr marL="914400" lvl="2" indent="0"/>
            <a:r>
              <a:rPr lang="en-US" dirty="0"/>
              <a:t> </a:t>
            </a:r>
            <a:r>
              <a:rPr lang="sr-Latn-ME" dirty="0"/>
              <a:t>Drenažni kanali sa strane, paralelni pruzi</a:t>
            </a:r>
            <a:endParaRPr lang="en-US" dirty="0"/>
          </a:p>
          <a:p>
            <a:pPr lvl="1"/>
            <a:r>
              <a:rPr lang="sr-Latn-ME" dirty="0"/>
              <a:t>Procjena propusta pod uniformisanim protokom</a:t>
            </a:r>
            <a:endParaRPr lang="en-US" dirty="0"/>
          </a:p>
          <a:p>
            <a:pPr marL="1074738" lvl="2" indent="-160338"/>
            <a:r>
              <a:rPr lang="sr-Latn-ME" dirty="0"/>
              <a:t>Većina propusta može odvoditi vršni tok za </a:t>
            </a:r>
            <a:r>
              <a:rPr lang="en-US" dirty="0"/>
              <a:t>T=50years</a:t>
            </a:r>
          </a:p>
          <a:p>
            <a:pPr marL="1074738" lvl="2" indent="-160338"/>
            <a:r>
              <a:rPr lang="sr-Latn-ME" dirty="0"/>
              <a:t>P</a:t>
            </a:r>
            <a:r>
              <a:rPr lang="en-US" dirty="0"/>
              <a:t>roc</a:t>
            </a:r>
            <a:r>
              <a:rPr lang="sr-Latn-ME" dirty="0"/>
              <a:t>ij</a:t>
            </a:r>
            <a:r>
              <a:rPr lang="en-US" dirty="0" err="1"/>
              <a:t>eniti</a:t>
            </a:r>
            <a:r>
              <a:rPr lang="en-US" dirty="0"/>
              <a:t> </a:t>
            </a:r>
            <a:r>
              <a:rPr lang="en-US" dirty="0" err="1"/>
              <a:t>otpornost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klimatske</a:t>
            </a:r>
            <a:r>
              <a:rPr lang="en-US" dirty="0"/>
              <a:t> prom</a:t>
            </a:r>
            <a:r>
              <a:rPr lang="sr-Latn-ME" dirty="0"/>
              <a:t>j</a:t>
            </a:r>
            <a:r>
              <a:rPr lang="en-US" dirty="0" err="1"/>
              <a:t>ene</a:t>
            </a:r>
            <a:r>
              <a:rPr lang="en-US" dirty="0"/>
              <a:t>, </a:t>
            </a:r>
            <a:r>
              <a:rPr lang="en-US" dirty="0" err="1"/>
              <a:t>bilo</a:t>
            </a:r>
            <a:r>
              <a:rPr lang="en-US" dirty="0"/>
              <a:t> prov</a:t>
            </a:r>
            <a:r>
              <a:rPr lang="sr-Latn-ME" dirty="0"/>
              <a:t>j</a:t>
            </a:r>
            <a:r>
              <a:rPr lang="en-US" dirty="0" err="1"/>
              <a:t>erom</a:t>
            </a:r>
            <a:r>
              <a:rPr lang="en-US" dirty="0"/>
              <a:t> za </a:t>
            </a:r>
            <a:r>
              <a:rPr lang="en-US" dirty="0" err="1"/>
              <a:t>ve</a:t>
            </a:r>
            <a:r>
              <a:rPr lang="sr-Latn-ME" dirty="0"/>
              <a:t>ć</a:t>
            </a:r>
            <a:r>
              <a:rPr lang="en-US" dirty="0"/>
              <a:t>e p</a:t>
            </a:r>
            <a:r>
              <a:rPr lang="sr-Latn-ME" dirty="0"/>
              <a:t>ovratne periode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statističkom</a:t>
            </a:r>
            <a:r>
              <a:rPr lang="en-US" dirty="0"/>
              <a:t> </a:t>
            </a:r>
            <a:r>
              <a:rPr lang="en-US" dirty="0" err="1"/>
              <a:t>analizom</a:t>
            </a:r>
            <a:r>
              <a:rPr lang="sr-Latn-ME" dirty="0"/>
              <a:t> koja je u upotrebi.</a:t>
            </a:r>
            <a:endParaRPr lang="en-US" dirty="0"/>
          </a:p>
          <a:p>
            <a:pPr lvl="1"/>
            <a:r>
              <a:rPr lang="en-US" dirty="0"/>
              <a:t>(</a:t>
            </a:r>
            <a:r>
              <a:rPr lang="sr-Latn-ME" dirty="0"/>
              <a:t>Sve konstrukcije moraju biti provjerene na konstruktivnu sigurnost</a:t>
            </a:r>
            <a:r>
              <a:rPr lang="en-US" dirty="0"/>
              <a:t>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3062" r="14420" b="23955"/>
          <a:stretch>
            <a:fillRect/>
          </a:stretch>
        </p:blipFill>
        <p:spPr bwMode="auto">
          <a:xfrm>
            <a:off x="8950552" y="3571345"/>
            <a:ext cx="2999905" cy="3018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46" descr="A stone bridge&#10;&#10;Description automatically generat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552" y="1112965"/>
            <a:ext cx="2999905" cy="2251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94145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C8D6E-BA33-4890-92E8-CBF668D9B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899" y="871538"/>
            <a:ext cx="11042811" cy="776288"/>
          </a:xfrm>
        </p:spPr>
        <p:txBody>
          <a:bodyPr>
            <a:normAutofit/>
          </a:bodyPr>
          <a:lstStyle/>
          <a:p>
            <a:r>
              <a:rPr lang="sr-Latn-ME" sz="3600" dirty="0"/>
              <a:t>Hidrološka</a:t>
            </a:r>
            <a:r>
              <a:rPr lang="en-US" sz="3600" dirty="0"/>
              <a:t>/H</a:t>
            </a:r>
            <a:r>
              <a:rPr lang="sr-Latn-ME" sz="3600" dirty="0"/>
              <a:t>idraulička procjena</a:t>
            </a:r>
            <a:endParaRPr lang="en-US" sz="36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C816062-77A4-43D3-B565-6EF5F8C5E1F0}"/>
              </a:ext>
            </a:extLst>
          </p:cNvPr>
          <p:cNvSpPr txBox="1">
            <a:spLocks/>
          </p:cNvSpPr>
          <p:nvPr/>
        </p:nvSpPr>
        <p:spPr>
          <a:xfrm>
            <a:off x="0" y="3181349"/>
            <a:ext cx="11887201" cy="3460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44B99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55275" y="1825624"/>
            <a:ext cx="11725735" cy="4523417"/>
          </a:xfrm>
        </p:spPr>
        <p:txBody>
          <a:bodyPr>
            <a:normAutofit fontScale="92500" lnSpcReduction="20000"/>
          </a:bodyPr>
          <a:lstStyle/>
          <a:p>
            <a:pPr marL="534988" lvl="1" indent="-173038">
              <a:buNone/>
              <a:defRPr/>
            </a:pPr>
            <a:r>
              <a:rPr lang="sr-Latn-ME" sz="2200" b="1" dirty="0"/>
              <a:t>Predlozi</a:t>
            </a:r>
            <a:r>
              <a:rPr lang="en-US" sz="2200" b="1" dirty="0"/>
              <a:t> </a:t>
            </a:r>
            <a:r>
              <a:rPr lang="en-US" sz="2200" dirty="0"/>
              <a:t>(</a:t>
            </a:r>
            <a:r>
              <a:rPr lang="sr-Latn-ME" sz="2200" dirty="0"/>
              <a:t>zasnovani na odgovarajućim projektnim scenarijima željeznice)</a:t>
            </a:r>
            <a:r>
              <a:rPr lang="en-US" sz="2200" dirty="0"/>
              <a:t> </a:t>
            </a:r>
            <a:endParaRPr lang="sr-Latn-ME" sz="2200" dirty="0"/>
          </a:p>
          <a:p>
            <a:pPr marL="534988" lvl="1" indent="-173038">
              <a:buNone/>
              <a:defRPr/>
            </a:pPr>
            <a:r>
              <a:rPr lang="en-US" sz="2000" b="1" dirty="0"/>
              <a:t>Scenario 1 – </a:t>
            </a:r>
            <a:r>
              <a:rPr lang="sr-Latn-ME" sz="2000" b="1" dirty="0"/>
              <a:t>Posao kao i obično</a:t>
            </a:r>
            <a:r>
              <a:rPr lang="en-US" sz="2000" dirty="0"/>
              <a:t>(</a:t>
            </a:r>
            <a:r>
              <a:rPr lang="sr-Latn-ME" sz="2000" dirty="0"/>
              <a:t>prihvatiti ili marginalno povećati nivoe rizika</a:t>
            </a:r>
            <a:r>
              <a:rPr lang="en-US" sz="2000" dirty="0"/>
              <a:t>)</a:t>
            </a:r>
          </a:p>
          <a:p>
            <a:pPr marL="534988" lvl="1" indent="-173038">
              <a:defRPr/>
            </a:pPr>
            <a:r>
              <a:rPr lang="en-US" sz="2000" dirty="0"/>
              <a:t>R</a:t>
            </a:r>
            <a:r>
              <a:rPr lang="sr-Latn-ME" sz="2000" dirty="0"/>
              <a:t>ekonstrukcija</a:t>
            </a:r>
            <a:r>
              <a:rPr lang="en-US" sz="2000" dirty="0"/>
              <a:t>, </a:t>
            </a:r>
            <a:r>
              <a:rPr lang="sr-Latn-ME" sz="2000" dirty="0"/>
              <a:t>lokalno prilagođavanje</a:t>
            </a:r>
            <a:r>
              <a:rPr lang="en-US" sz="2000" dirty="0"/>
              <a:t>, </a:t>
            </a:r>
            <a:r>
              <a:rPr lang="sr-Latn-ME" sz="2000" dirty="0"/>
              <a:t>čišćenje i održavanje postojećih hidrauličkih objekata; propusta i kanala.  Prihvatiti rizik za neke propuste</a:t>
            </a:r>
            <a:r>
              <a:rPr lang="en-US" sz="2000" dirty="0"/>
              <a:t>.</a:t>
            </a:r>
          </a:p>
          <a:p>
            <a:pPr marL="534988" lvl="1" indent="-173038">
              <a:buNone/>
              <a:defRPr/>
            </a:pPr>
            <a:r>
              <a:rPr lang="en-US" sz="2000" b="1" dirty="0"/>
              <a:t>Scenario 2 – </a:t>
            </a:r>
            <a:r>
              <a:rPr lang="sr-Latn-ME" sz="2000" b="1" dirty="0"/>
              <a:t>Ograničena rehabilitacija </a:t>
            </a:r>
            <a:r>
              <a:rPr lang="en-US" sz="2000" dirty="0"/>
              <a:t>(</a:t>
            </a:r>
            <a:r>
              <a:rPr lang="sr-Latn-ME" sz="2000" dirty="0"/>
              <a:t>povećati nivoe rizika selektivno)</a:t>
            </a:r>
            <a:r>
              <a:rPr lang="en-US" sz="2000" dirty="0"/>
              <a:t> </a:t>
            </a:r>
            <a:endParaRPr lang="sr-Latn-ME" sz="2000" dirty="0"/>
          </a:p>
          <a:p>
            <a:pPr marL="534988" lvl="1" indent="-173038">
              <a:defRPr/>
            </a:pPr>
            <a:r>
              <a:rPr lang="sr-Latn-ME" sz="2000" dirty="0"/>
              <a:t>Rekonstruisati manji broj propusta </a:t>
            </a:r>
            <a:r>
              <a:rPr lang="en-US" sz="2000" dirty="0"/>
              <a:t>(~2-3) </a:t>
            </a:r>
            <a:r>
              <a:rPr lang="sr-Latn-ME" sz="2000" dirty="0"/>
              <a:t>kako bi odveli projektovani protok</a:t>
            </a:r>
            <a:r>
              <a:rPr lang="en-US" sz="2000" dirty="0"/>
              <a:t>.</a:t>
            </a:r>
            <a:endParaRPr lang="sr-Latn-ME" sz="2000" dirty="0"/>
          </a:p>
          <a:p>
            <a:pPr marL="534988" lvl="1" indent="-173038">
              <a:defRPr/>
            </a:pPr>
            <a:r>
              <a:rPr lang="sr-Latn-ME" sz="2000" dirty="0"/>
              <a:t>Produžavanje propusta kako se zahtijeva.</a:t>
            </a:r>
          </a:p>
          <a:p>
            <a:pPr marL="534988" lvl="1" indent="-173038">
              <a:defRPr/>
            </a:pPr>
            <a:r>
              <a:rPr lang="sr-Latn-ME" sz="2000" dirty="0"/>
              <a:t>Novi linijski drenažni kanal sa strane</a:t>
            </a:r>
            <a:r>
              <a:rPr lang="en-US" sz="2000" dirty="0"/>
              <a:t>.</a:t>
            </a:r>
          </a:p>
          <a:p>
            <a:pPr marL="534988" lvl="1" indent="-173038"/>
            <a:r>
              <a:rPr lang="sr-Latn-ME" sz="2000" dirty="0"/>
              <a:t>Hidraulička zaštita ulaza tunela je planirana na St.</a:t>
            </a:r>
            <a:r>
              <a:rPr lang="en-US" sz="2000" dirty="0"/>
              <a:t> 20+040.</a:t>
            </a:r>
          </a:p>
          <a:p>
            <a:pPr marL="534988" lvl="1" indent="-173038">
              <a:buNone/>
              <a:defRPr/>
            </a:pPr>
            <a:r>
              <a:rPr lang="en-US" sz="2000" b="1" dirty="0"/>
              <a:t>Scenario 3 – </a:t>
            </a:r>
            <a:r>
              <a:rPr lang="sr-Latn-ME" sz="2000" b="1" dirty="0"/>
              <a:t>Potpuna modernizacija </a:t>
            </a:r>
            <a:r>
              <a:rPr lang="en-US" sz="2000" dirty="0"/>
              <a:t>(</a:t>
            </a:r>
            <a:r>
              <a:rPr lang="sr-Latn-ME" sz="2000" dirty="0"/>
              <a:t>povećati nivo rizika za kompletnu hidrauličku infrastrukturu</a:t>
            </a:r>
            <a:r>
              <a:rPr lang="en-US" sz="2000" dirty="0"/>
              <a:t>)</a:t>
            </a:r>
            <a:endParaRPr lang="en-US" sz="2000" b="1" dirty="0"/>
          </a:p>
          <a:p>
            <a:pPr marL="534988" lvl="1" indent="-173038">
              <a:defRPr/>
            </a:pPr>
            <a:r>
              <a:rPr lang="sr-Latn-ME" sz="2000" dirty="0"/>
              <a:t>Rekonstrukcija svih primarnih propusta </a:t>
            </a:r>
            <a:r>
              <a:rPr lang="en-US" sz="2000" dirty="0"/>
              <a:t>(~15) </a:t>
            </a:r>
            <a:r>
              <a:rPr lang="sr-Latn-ME" sz="2000" dirty="0"/>
              <a:t>kako bi odvodili projektovani protok</a:t>
            </a:r>
            <a:r>
              <a:rPr lang="en-US" sz="2000" dirty="0"/>
              <a:t>.</a:t>
            </a:r>
          </a:p>
          <a:p>
            <a:pPr marL="534988" lvl="1" indent="-173038">
              <a:defRPr/>
            </a:pPr>
            <a:r>
              <a:rPr lang="sr-Latn-ME" sz="2000" dirty="0"/>
              <a:t>Produžavanje svih primarnih i sekundarnih propusta</a:t>
            </a:r>
            <a:r>
              <a:rPr lang="en-US" sz="2000" dirty="0"/>
              <a:t>.</a:t>
            </a:r>
          </a:p>
          <a:p>
            <a:pPr marL="534988" lvl="1" indent="-173038">
              <a:defRPr/>
            </a:pPr>
            <a:r>
              <a:rPr lang="sr-Latn-ME" sz="2000" dirty="0"/>
              <a:t>Novi linijski drenažni kanal sa strane</a:t>
            </a:r>
            <a:r>
              <a:rPr lang="en-US" sz="2000" dirty="0"/>
              <a:t>.</a:t>
            </a:r>
          </a:p>
          <a:p>
            <a:pPr marL="534988" lvl="1" indent="-173038"/>
            <a:r>
              <a:rPr lang="sr-Latn-ME" sz="2000" dirty="0"/>
              <a:t>Hidraulička zaštita ulaza tunela je planirana na St.</a:t>
            </a:r>
            <a:r>
              <a:rPr lang="en-US" sz="2000" dirty="0"/>
              <a:t> 20+040.</a:t>
            </a:r>
          </a:p>
          <a:p>
            <a:pPr marL="534988" lvl="1" indent="-173038"/>
            <a:r>
              <a:rPr lang="sr-Latn-ME" sz="2000" dirty="0"/>
              <a:t>Nova drenaža tunela</a:t>
            </a:r>
            <a:r>
              <a:rPr lang="en-US" sz="2000" dirty="0"/>
              <a:t>.</a:t>
            </a:r>
          </a:p>
          <a:p>
            <a:pPr marL="534988" lvl="1" indent="-173038"/>
            <a:r>
              <a:rPr lang="sr-Latn-ME" sz="2000" dirty="0"/>
              <a:t>Lokalna zaštita stubova mostova i radovi obaloutvrde kako se zahtijeva.  </a:t>
            </a:r>
            <a:endParaRPr lang="en-US" sz="2000" dirty="0"/>
          </a:p>
          <a:p>
            <a:pPr marL="457200" lvl="1" indent="0">
              <a:defRPr/>
            </a:pPr>
            <a:endParaRPr lang="en-US" sz="2000" dirty="0"/>
          </a:p>
          <a:p>
            <a:pPr marL="457200" lvl="1" indent="0">
              <a:buNone/>
              <a:defRPr/>
            </a:pPr>
            <a:endParaRPr lang="en-US" sz="2000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5756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Τίτλος 1">
            <a:extLst>
              <a:ext uri="{FF2B5EF4-FFF2-40B4-BE49-F238E27FC236}">
                <a16:creationId xmlns:a16="http://schemas.microsoft.com/office/drawing/2014/main" id="{00C9E70D-9783-4E8D-8564-EC328D1BD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163" y="984250"/>
            <a:ext cx="11042650" cy="776288"/>
          </a:xfrm>
        </p:spPr>
        <p:txBody>
          <a:bodyPr/>
          <a:lstStyle/>
          <a:p>
            <a:r>
              <a:rPr lang="sr-Latn-ME" altLang="en-US" dirty="0"/>
              <a:t>Razvojni scenariji</a:t>
            </a:r>
            <a:endParaRPr lang="en-US" altLang="en-US" dirty="0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65A6AFCC-9B4C-4BA0-A899-271665BC6578}"/>
              </a:ext>
            </a:extLst>
          </p:cNvPr>
          <p:cNvSpPr/>
          <p:nvPr/>
        </p:nvSpPr>
        <p:spPr>
          <a:xfrm>
            <a:off x="0" y="1550988"/>
            <a:ext cx="3836504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19125" indent="-1714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Ø"/>
              <a:defRPr/>
            </a:pPr>
            <a:endParaRPr lang="en-US" sz="2000" b="1" dirty="0">
              <a:latin typeface="+mn-lt"/>
              <a:cs typeface="+mn-cs"/>
            </a:endParaRPr>
          </a:p>
          <a:p>
            <a:pPr marL="28575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sr-Latn-ME" sz="2000" b="1" dirty="0">
                <a:latin typeface="+mn-lt"/>
                <a:cs typeface="+mn-cs"/>
              </a:rPr>
              <a:t>Identifikacija i opis razvojnih scenarija</a:t>
            </a:r>
            <a:endParaRPr lang="en-GB" sz="2000" b="1" dirty="0">
              <a:latin typeface="+mn-lt"/>
              <a:cs typeface="+mn-cs"/>
            </a:endParaRPr>
          </a:p>
          <a:p>
            <a:pPr marL="28575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endParaRPr lang="en-GB" b="1" dirty="0">
              <a:latin typeface="+mn-lt"/>
              <a:cs typeface="+mn-cs"/>
            </a:endParaRPr>
          </a:p>
          <a:p>
            <a:pPr marL="447675" indent="177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200" b="1" dirty="0">
              <a:latin typeface="+mn-lt"/>
              <a:cs typeface="+mn-cs"/>
            </a:endParaRPr>
          </a:p>
          <a:p>
            <a:pPr marL="28575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sr-Latn-ME" sz="2000" b="1" dirty="0">
                <a:latin typeface="+mn-lt"/>
                <a:cs typeface="+mn-cs"/>
              </a:rPr>
              <a:t>Nakon pregleda postojeće dokumentacije i procjene postojećih uslova, razmatrajući gornji stroj pruge, konstrukcije i tunele, ekspertski tim je definisao tipove scenarija na sljedeći način</a:t>
            </a:r>
            <a:r>
              <a:rPr lang="en-US" sz="2000" b="1" dirty="0">
                <a:latin typeface="+mn-lt"/>
                <a:cs typeface="+mn-cs"/>
              </a:rPr>
              <a:t>: 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22E83A7B-C737-4ABD-A9A6-603DF78CF2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8066902"/>
              </p:ext>
            </p:extLst>
          </p:nvPr>
        </p:nvGraphicFramePr>
        <p:xfrm>
          <a:off x="4422672" y="1823761"/>
          <a:ext cx="7510669" cy="40499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750181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BEFF7C2-AA02-44D3-85C5-0FA97A17D53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708650" y="0"/>
            <a:ext cx="6483350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dirty="0"/>
          </a:p>
        </p:txBody>
      </p:sp>
      <p:pic>
        <p:nvPicPr>
          <p:cNvPr id="25603" name="Picture 20">
            <a:extLst>
              <a:ext uri="{FF2B5EF4-FFF2-40B4-BE49-F238E27FC236}">
                <a16:creationId xmlns:a16="http://schemas.microsoft.com/office/drawing/2014/main" id="{6B633C74-4583-45BC-AAFF-90D63FF87C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Τίτλος 1">
            <a:extLst>
              <a:ext uri="{FF2B5EF4-FFF2-40B4-BE49-F238E27FC236}">
                <a16:creationId xmlns:a16="http://schemas.microsoft.com/office/drawing/2014/main" id="{334C5571-54C7-4E86-8ADE-6C4765A18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038" y="803275"/>
            <a:ext cx="6318250" cy="1454150"/>
          </a:xfrm>
        </p:spPr>
        <p:txBody>
          <a:bodyPr/>
          <a:lstStyle/>
          <a:p>
            <a:r>
              <a:rPr lang="el-GR" altLang="en-US" sz="3600" dirty="0">
                <a:solidFill>
                  <a:srgbClr val="000000"/>
                </a:solidFill>
              </a:rPr>
              <a:t>4. </a:t>
            </a:r>
            <a:r>
              <a:rPr lang="sr-Latn-RS" altLang="en-US" sz="3600" dirty="0">
                <a:solidFill>
                  <a:srgbClr val="000000"/>
                </a:solidFill>
              </a:rPr>
              <a:t>Konstrukcije</a:t>
            </a:r>
          </a:p>
        </p:txBody>
      </p:sp>
      <p:sp>
        <p:nvSpPr>
          <p:cNvPr id="25605" name="TextBox 4">
            <a:extLst>
              <a:ext uri="{FF2B5EF4-FFF2-40B4-BE49-F238E27FC236}">
                <a16:creationId xmlns:a16="http://schemas.microsoft.com/office/drawing/2014/main" id="{BC3C3E89-5C8D-4A9F-B629-20E0BF550D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38" y="1974850"/>
            <a:ext cx="4649787" cy="258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285750" indent="-228600">
              <a:spcBef>
                <a:spcPct val="0"/>
              </a:spcBef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sr-Latn-RS" altLang="en-US" sz="2000" b="1" dirty="0">
                <a:solidFill>
                  <a:srgbClr val="000000"/>
                </a:solidFill>
              </a:rPr>
              <a:t>Mostovi</a:t>
            </a:r>
          </a:p>
          <a:p>
            <a:pPr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sr-Latn-RS" sz="2000" b="1" i="0" dirty="0">
                <a:solidFill>
                  <a:srgbClr val="000000"/>
                </a:solidFill>
                <a:effectLst/>
                <a:latin typeface="Tw Cen MT" panose="020B0602020104020603" pitchFamily="34" charset="0"/>
              </a:rPr>
              <a:t>Podvožnjaci - Propusti</a:t>
            </a:r>
            <a:endParaRPr lang="sr-Latn-RS" altLang="en-US" sz="2000" b="1" dirty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sr-Latn-RS" altLang="en-US" sz="2000" b="1" dirty="0">
                <a:solidFill>
                  <a:srgbClr val="000000"/>
                </a:solidFill>
              </a:rPr>
              <a:t>Tuneli</a:t>
            </a:r>
          </a:p>
          <a:p>
            <a:pPr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sr-Latn-RS" altLang="en-US" sz="2000" b="1" dirty="0">
                <a:solidFill>
                  <a:srgbClr val="000000"/>
                </a:solidFill>
              </a:rPr>
              <a:t>Potporni zidovi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0953609-6371-4964-99EF-F1481B9BBE7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089636" y="2960687"/>
            <a:ext cx="2668748" cy="2668748"/>
          </a:xfrm>
          <a:prstGeom prst="ellipse">
            <a:avLst/>
          </a:pr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dirty="0"/>
          </a:p>
        </p:txBody>
      </p:sp>
      <p:sp>
        <p:nvSpPr>
          <p:cNvPr id="25" name="Freeform 71">
            <a:extLst>
              <a:ext uri="{FF2B5EF4-FFF2-40B4-BE49-F238E27FC236}">
                <a16:creationId xmlns:a16="http://schemas.microsoft.com/office/drawing/2014/main" id="{7460C3AC-F6A8-4518-93BB-F4660965FF1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157014" y="2"/>
            <a:ext cx="4034987" cy="3428147"/>
          </a:xfrm>
          <a:custGeom>
            <a:avLst/>
            <a:gdLst>
              <a:gd name="connsiteX0" fmla="*/ 350825 w 4034987"/>
              <a:gd name="connsiteY0" fmla="*/ 0 h 3428147"/>
              <a:gd name="connsiteX1" fmla="*/ 4034987 w 4034987"/>
              <a:gd name="connsiteY1" fmla="*/ 0 h 3428147"/>
              <a:gd name="connsiteX2" fmla="*/ 4034987 w 4034987"/>
              <a:gd name="connsiteY2" fmla="*/ 2505205 h 3428147"/>
              <a:gd name="connsiteX3" fmla="*/ 3951822 w 4034987"/>
              <a:gd name="connsiteY3" fmla="*/ 2616420 h 3428147"/>
              <a:gd name="connsiteX4" fmla="*/ 2230590 w 4034987"/>
              <a:gd name="connsiteY4" fmla="*/ 3428147 h 3428147"/>
              <a:gd name="connsiteX5" fmla="*/ 0 w 4034987"/>
              <a:gd name="connsiteY5" fmla="*/ 1197557 h 3428147"/>
              <a:gd name="connsiteX6" fmla="*/ 269220 w 4034987"/>
              <a:gd name="connsiteY6" fmla="*/ 134326 h 3428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987" h="3428147">
                <a:moveTo>
                  <a:pt x="350825" y="0"/>
                </a:moveTo>
                <a:lnTo>
                  <a:pt x="4034987" y="0"/>
                </a:lnTo>
                <a:lnTo>
                  <a:pt x="4034987" y="2505205"/>
                </a:lnTo>
                <a:lnTo>
                  <a:pt x="3951822" y="2616420"/>
                </a:lnTo>
                <a:cubicBezTo>
                  <a:pt x="3542699" y="3112162"/>
                  <a:pt x="2923546" y="3428147"/>
                  <a:pt x="2230590" y="3428147"/>
                </a:cubicBezTo>
                <a:cubicBezTo>
                  <a:pt x="998669" y="3428147"/>
                  <a:pt x="0" y="2429478"/>
                  <a:pt x="0" y="1197557"/>
                </a:cubicBezTo>
                <a:cubicBezTo>
                  <a:pt x="0" y="812582"/>
                  <a:pt x="97526" y="450385"/>
                  <a:pt x="269220" y="134326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dirty="0"/>
          </a:p>
        </p:txBody>
      </p:sp>
      <p:pic>
        <p:nvPicPr>
          <p:cNvPr id="25612" name="Picture 13">
            <a:extLst>
              <a:ext uri="{FF2B5EF4-FFF2-40B4-BE49-F238E27FC236}">
                <a16:creationId xmlns:a16="http://schemas.microsoft.com/office/drawing/2014/main" id="{2C0F6418-8ABD-4E33-A89A-8854E61514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988" y="211138"/>
            <a:ext cx="3144837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Picture 5" descr="Railway tunnel handdrawn element in color - Transparent PNG &amp; SVG vector  file">
            <a:extLst>
              <a:ext uri="{FF2B5EF4-FFF2-40B4-BE49-F238E27FC236}">
                <a16:creationId xmlns:a16="http://schemas.microsoft.com/office/drawing/2014/main" id="{C11F5B46-4D8C-468E-8D7E-3B4CFDBF1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525" y="3478213"/>
            <a:ext cx="1608138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Freeform 75">
            <a:extLst>
              <a:ext uri="{FF2B5EF4-FFF2-40B4-BE49-F238E27FC236}">
                <a16:creationId xmlns:a16="http://schemas.microsoft.com/office/drawing/2014/main" id="{D9248FE9-F6B9-49B7-9951-12C79791F6E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059131" y="4258570"/>
            <a:ext cx="3132869" cy="2599430"/>
          </a:xfrm>
          <a:custGeom>
            <a:avLst/>
            <a:gdLst>
              <a:gd name="connsiteX0" fmla="*/ 1612418 w 3061881"/>
              <a:gd name="connsiteY0" fmla="*/ 0 h 2540529"/>
              <a:gd name="connsiteX1" fmla="*/ 3030226 w 3061881"/>
              <a:gd name="connsiteY1" fmla="*/ 843844 h 2540529"/>
              <a:gd name="connsiteX2" fmla="*/ 3061881 w 3061881"/>
              <a:gd name="connsiteY2" fmla="*/ 909556 h 2540529"/>
              <a:gd name="connsiteX3" fmla="*/ 3061881 w 3061881"/>
              <a:gd name="connsiteY3" fmla="*/ 2315281 h 2540529"/>
              <a:gd name="connsiteX4" fmla="*/ 3030226 w 3061881"/>
              <a:gd name="connsiteY4" fmla="*/ 2380992 h 2540529"/>
              <a:gd name="connsiteX5" fmla="*/ 2949460 w 3061881"/>
              <a:gd name="connsiteY5" fmla="*/ 2513937 h 2540529"/>
              <a:gd name="connsiteX6" fmla="*/ 2929575 w 3061881"/>
              <a:gd name="connsiteY6" fmla="*/ 2540529 h 2540529"/>
              <a:gd name="connsiteX7" fmla="*/ 295261 w 3061881"/>
              <a:gd name="connsiteY7" fmla="*/ 2540529 h 2540529"/>
              <a:gd name="connsiteX8" fmla="*/ 275376 w 3061881"/>
              <a:gd name="connsiteY8" fmla="*/ 2513937 h 2540529"/>
              <a:gd name="connsiteX9" fmla="*/ 0 w 3061881"/>
              <a:gd name="connsiteY9" fmla="*/ 1612418 h 2540529"/>
              <a:gd name="connsiteX10" fmla="*/ 1612418 w 3061881"/>
              <a:gd name="connsiteY10" fmla="*/ 0 h 254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61881" h="2540529">
                <a:moveTo>
                  <a:pt x="1612418" y="0"/>
                </a:moveTo>
                <a:cubicBezTo>
                  <a:pt x="2224646" y="0"/>
                  <a:pt x="2757180" y="341213"/>
                  <a:pt x="3030226" y="843844"/>
                </a:cubicBezTo>
                <a:lnTo>
                  <a:pt x="3061881" y="909556"/>
                </a:lnTo>
                <a:lnTo>
                  <a:pt x="3061881" y="2315281"/>
                </a:lnTo>
                <a:lnTo>
                  <a:pt x="3030226" y="2380992"/>
                </a:lnTo>
                <a:cubicBezTo>
                  <a:pt x="3005404" y="2426686"/>
                  <a:pt x="2978437" y="2471046"/>
                  <a:pt x="2949460" y="2513937"/>
                </a:cubicBezTo>
                <a:lnTo>
                  <a:pt x="2929575" y="2540529"/>
                </a:lnTo>
                <a:lnTo>
                  <a:pt x="295261" y="2540529"/>
                </a:lnTo>
                <a:lnTo>
                  <a:pt x="275376" y="2513937"/>
                </a:lnTo>
                <a:cubicBezTo>
                  <a:pt x="101518" y="2256593"/>
                  <a:pt x="0" y="1946361"/>
                  <a:pt x="0" y="1612418"/>
                </a:cubicBezTo>
                <a:cubicBezTo>
                  <a:pt x="0" y="721904"/>
                  <a:pt x="721904" y="0"/>
                  <a:pt x="1612418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dirty="0"/>
          </a:p>
        </p:txBody>
      </p:sp>
      <p:pic>
        <p:nvPicPr>
          <p:cNvPr id="25617" name="Picture 9">
            <a:extLst>
              <a:ext uri="{FF2B5EF4-FFF2-40B4-BE49-F238E27FC236}">
                <a16:creationId xmlns:a16="http://schemas.microsoft.com/office/drawing/2014/main" id="{609532D5-7E4F-48A5-B3E8-9041636EEF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938" y="5135563"/>
            <a:ext cx="2432050" cy="141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2AA39310-3844-4005-A6BF-57C181395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871538"/>
            <a:ext cx="11042650" cy="776287"/>
          </a:xfrm>
        </p:spPr>
        <p:txBody>
          <a:bodyPr/>
          <a:lstStyle/>
          <a:p>
            <a:r>
              <a:rPr lang="sr-Latn-RS" altLang="en-US" sz="3600" dirty="0">
                <a:latin typeface="Tw Cen MT" panose="020B0602020104020603" pitchFamily="34" charset="0"/>
              </a:rPr>
              <a:t>Mostovi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0073F829-4392-461D-95FD-A191B95FF5B7}"/>
              </a:ext>
            </a:extLst>
          </p:cNvPr>
          <p:cNvSpPr txBox="1">
            <a:spLocks/>
          </p:cNvSpPr>
          <p:nvPr/>
        </p:nvSpPr>
        <p:spPr bwMode="auto">
          <a:xfrm>
            <a:off x="501649" y="1666875"/>
            <a:ext cx="6268801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sr-Latn-RS" altLang="en-US" u="sng" dirty="0"/>
              <a:t>Postojeća infrastruktura</a:t>
            </a:r>
          </a:p>
          <a:p>
            <a:r>
              <a:rPr lang="sr-Latn-RS" altLang="en-US" sz="2000" dirty="0"/>
              <a:t>Pet (5) glavnih </a:t>
            </a:r>
            <a:r>
              <a:rPr lang="sr-Latn-RS" altLang="en-US" sz="2000" dirty="0" err="1"/>
              <a:t>željezničkih</a:t>
            </a:r>
            <a:r>
              <a:rPr lang="sr-Latn-RS" altLang="en-US" sz="2000" dirty="0"/>
              <a:t> mostova</a:t>
            </a:r>
          </a:p>
          <a:p>
            <a:r>
              <a:rPr lang="sr-Latn-RS" altLang="en-US" sz="2000" dirty="0"/>
              <a:t>Dužina između 10m-100m – Raspon između 10m-25m</a:t>
            </a:r>
          </a:p>
          <a:p>
            <a:r>
              <a:rPr lang="sr-Latn-RS" altLang="en-US" sz="2000" dirty="0"/>
              <a:t>Svi su armirano betonski ili prosto armirani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sz="2000" dirty="0"/>
          </a:p>
          <a:p>
            <a:pPr>
              <a:buFont typeface="Arial" panose="020B0604020202020204" pitchFamily="34" charset="0"/>
              <a:buNone/>
            </a:pPr>
            <a:endParaRPr lang="en-US" altLang="en-US" sz="2000" dirty="0"/>
          </a:p>
          <a:p>
            <a:pPr>
              <a:buFont typeface="Arial" panose="020B0604020202020204" pitchFamily="34" charset="0"/>
              <a:buNone/>
            </a:pPr>
            <a:endParaRPr lang="el-GR" altLang="en-US" sz="2000" dirty="0">
              <a:latin typeface="Tw Cen MT" panose="020B0602020104020603" pitchFamily="34" charset="0"/>
            </a:endParaRPr>
          </a:p>
        </p:txBody>
      </p:sp>
      <p:pic>
        <p:nvPicPr>
          <p:cNvPr id="26629" name="Picture 5">
            <a:extLst>
              <a:ext uri="{FF2B5EF4-FFF2-40B4-BE49-F238E27FC236}">
                <a16:creationId xmlns:a16="http://schemas.microsoft.com/office/drawing/2014/main" id="{A1C72B59-D979-4100-9025-5DCDEAFD4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450" y="871538"/>
            <a:ext cx="4425069" cy="2837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8C8BDA-37BB-47D2-BB11-364A05B98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8471" y="3744801"/>
            <a:ext cx="3437048" cy="2579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D204C9-8F2C-4007-A974-C8B29508A1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2153"/>
          <a:stretch/>
        </p:blipFill>
        <p:spPr>
          <a:xfrm>
            <a:off x="501226" y="3462208"/>
            <a:ext cx="2760957" cy="28618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F980B6F-CB3F-4E0D-92F1-C335E41A83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0810" y="3727879"/>
            <a:ext cx="3439034" cy="257927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2AA39310-3844-4005-A6BF-57C181395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871538"/>
            <a:ext cx="11042650" cy="776287"/>
          </a:xfrm>
        </p:spPr>
        <p:txBody>
          <a:bodyPr/>
          <a:lstStyle/>
          <a:p>
            <a:r>
              <a:rPr lang="sr-Latn-RS" altLang="en-US" sz="3600" dirty="0">
                <a:latin typeface="Tw Cen MT" panose="020B0602020104020603" pitchFamily="34" charset="0"/>
              </a:rPr>
              <a:t>Mostovi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8353B63-B525-41B9-9E76-7EED11586495}"/>
              </a:ext>
            </a:extLst>
          </p:cNvPr>
          <p:cNvGraphicFramePr/>
          <p:nvPr/>
        </p:nvGraphicFramePr>
        <p:xfrm>
          <a:off x="-1" y="2794000"/>
          <a:ext cx="9321801" cy="35513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Rectangle 3">
            <a:extLst>
              <a:ext uri="{FF2B5EF4-FFF2-40B4-BE49-F238E27FC236}">
                <a16:creationId xmlns:a16="http://schemas.microsoft.com/office/drawing/2014/main" id="{0073F829-4392-461D-95FD-A191B95FF5B7}"/>
              </a:ext>
            </a:extLst>
          </p:cNvPr>
          <p:cNvSpPr txBox="1">
            <a:spLocks/>
          </p:cNvSpPr>
          <p:nvPr/>
        </p:nvSpPr>
        <p:spPr bwMode="auto">
          <a:xfrm>
            <a:off x="501650" y="1666875"/>
            <a:ext cx="6808788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sr-Latn-RS" altLang="en-US" u="sng" dirty="0"/>
              <a:t>Trenutno stanje</a:t>
            </a:r>
          </a:p>
          <a:p>
            <a:r>
              <a:rPr lang="sr-Latn-RS" sz="2000" dirty="0"/>
              <a:t>Generalno, u dobrom stanju</a:t>
            </a:r>
          </a:p>
          <a:p>
            <a:r>
              <a:rPr lang="sr-Latn-RS" sz="2000" dirty="0"/>
              <a:t>Vidljive su </a:t>
            </a:r>
            <a:r>
              <a:rPr lang="sr-Latn-RS" sz="2000" dirty="0" err="1"/>
              <a:t>neuspjele</a:t>
            </a:r>
            <a:r>
              <a:rPr lang="sr-Latn-RS" sz="2000" dirty="0"/>
              <a:t> </a:t>
            </a:r>
            <a:r>
              <a:rPr lang="sr-Latn-RS" sz="2000" dirty="0" err="1"/>
              <a:t>hidroizolacije</a:t>
            </a:r>
            <a:r>
              <a:rPr lang="sr-Latn-RS" sz="2000" dirty="0"/>
              <a:t> gornjeg stroja sa uzastopnim curenjem na elemente </a:t>
            </a:r>
            <a:r>
              <a:rPr lang="sr-Latn-RS" sz="2000" dirty="0" err="1"/>
              <a:t>podkonstrukcije</a:t>
            </a:r>
            <a:r>
              <a:rPr lang="sr-Latn-RS" sz="2000" dirty="0"/>
              <a:t> (ležajevi, stubovi, nosači).</a:t>
            </a:r>
          </a:p>
          <a:p>
            <a:r>
              <a:rPr lang="sr-Latn-RS" altLang="en-US" sz="2000" dirty="0"/>
              <a:t>Degradirane betonske površine –sa problemima kao što su ribanje, korozija pojačane </a:t>
            </a:r>
            <a:r>
              <a:rPr lang="sr-Latn-RS" altLang="en-US" sz="2000" dirty="0" err="1"/>
              <a:t>karbonacije</a:t>
            </a:r>
            <a:r>
              <a:rPr lang="sr-Latn-RS" altLang="en-US" sz="2000" dirty="0"/>
              <a:t> itd.</a:t>
            </a:r>
          </a:p>
          <a:p>
            <a:r>
              <a:rPr lang="sr-Latn-RS" sz="2000" dirty="0"/>
              <a:t>Ležajevi I zglobovi u lošem stanju ili su otkazali</a:t>
            </a:r>
          </a:p>
          <a:p>
            <a:r>
              <a:rPr lang="sr-Latn-RS" sz="2000" dirty="0"/>
              <a:t>Kapacitet konstrukcije djeluje OK: prvobitno je projektovan sa osovinskim opterećenjem od 22.5 </a:t>
            </a:r>
            <a:r>
              <a:rPr lang="sr-Latn-RS" sz="2000" dirty="0" err="1"/>
              <a:t>tn</a:t>
            </a:r>
            <a:r>
              <a:rPr lang="sr-Latn-RS" sz="2000" dirty="0"/>
              <a:t> – klasifikacija linije se od tada nije </a:t>
            </a:r>
            <a:r>
              <a:rPr lang="sr-Latn-RS" sz="2000" dirty="0" err="1"/>
              <a:t>mijenjala</a:t>
            </a:r>
            <a:r>
              <a:rPr lang="sr-Latn-RS" sz="2000" dirty="0"/>
              <a:t>. </a:t>
            </a:r>
          </a:p>
          <a:p>
            <a:r>
              <a:rPr lang="sr-Latn-RS" sz="2000" dirty="0"/>
              <a:t>Seizmički kapacitet je za razmatranje: moderni seizmički kodovi su povećali projektovano ubrzanje.</a:t>
            </a:r>
          </a:p>
          <a:p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>
              <a:buFont typeface="Arial" panose="020B0604020202020204" pitchFamily="34" charset="0"/>
              <a:buNone/>
            </a:pPr>
            <a:endParaRPr lang="en-US" altLang="en-US" sz="2000" dirty="0"/>
          </a:p>
          <a:p>
            <a:pPr>
              <a:buFont typeface="Arial" panose="020B0604020202020204" pitchFamily="34" charset="0"/>
              <a:buNone/>
            </a:pPr>
            <a:endParaRPr lang="en-US" altLang="en-US" sz="2000" dirty="0"/>
          </a:p>
          <a:p>
            <a:pPr>
              <a:buFont typeface="Arial" panose="020B0604020202020204" pitchFamily="34" charset="0"/>
              <a:buNone/>
            </a:pPr>
            <a:endParaRPr lang="el-GR" altLang="en-US" sz="2000" dirty="0">
              <a:latin typeface="Tw Cen MT" panose="020B0602020104020603" pitchFamily="34" charset="0"/>
            </a:endParaRPr>
          </a:p>
        </p:txBody>
      </p:sp>
      <p:pic>
        <p:nvPicPr>
          <p:cNvPr id="88066" name="Picture 25">
            <a:extLst>
              <a:ext uri="{FF2B5EF4-FFF2-40B4-BE49-F238E27FC236}">
                <a16:creationId xmlns:a16="http://schemas.microsoft.com/office/drawing/2014/main" id="{1EC3CAC1-A520-47A2-8DAC-0939D19FD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438" y="1970159"/>
            <a:ext cx="24003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7" name="Picture 33" descr="A wooden bench&#10;&#10;Description automatically generated">
            <a:extLst>
              <a:ext uri="{FF2B5EF4-FFF2-40B4-BE49-F238E27FC236}">
                <a16:creationId xmlns:a16="http://schemas.microsoft.com/office/drawing/2014/main" id="{865DD76B-93A9-4725-AD31-A111504FD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451" y="1916965"/>
            <a:ext cx="18859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9" name="Picture 5">
            <a:extLst>
              <a:ext uri="{FF2B5EF4-FFF2-40B4-BE49-F238E27FC236}">
                <a16:creationId xmlns:a16="http://schemas.microsoft.com/office/drawing/2014/main" id="{37DCDF60-C5E4-4822-8096-763102220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451" y="4535632"/>
            <a:ext cx="240030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24C375-9284-4B3C-93D3-81BBBAE6FA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92660" y="3900488"/>
            <a:ext cx="2574434" cy="180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6816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2AA39310-3844-4005-A6BF-57C181395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871538"/>
            <a:ext cx="11042650" cy="776287"/>
          </a:xfrm>
        </p:spPr>
        <p:txBody>
          <a:bodyPr/>
          <a:lstStyle/>
          <a:p>
            <a:r>
              <a:rPr lang="sr-Latn-RS" altLang="en-US" sz="3600" dirty="0">
                <a:latin typeface="Tw Cen MT" panose="020B0602020104020603" pitchFamily="34" charset="0"/>
              </a:rPr>
              <a:t>Mostovi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8353B63-B525-41B9-9E76-7EED11586495}"/>
              </a:ext>
            </a:extLst>
          </p:cNvPr>
          <p:cNvGraphicFramePr/>
          <p:nvPr/>
        </p:nvGraphicFramePr>
        <p:xfrm>
          <a:off x="-1" y="2794000"/>
          <a:ext cx="9321801" cy="35513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Rectangle 3">
            <a:extLst>
              <a:ext uri="{FF2B5EF4-FFF2-40B4-BE49-F238E27FC236}">
                <a16:creationId xmlns:a16="http://schemas.microsoft.com/office/drawing/2014/main" id="{0073F829-4392-461D-95FD-A191B95FF5B7}"/>
              </a:ext>
            </a:extLst>
          </p:cNvPr>
          <p:cNvSpPr txBox="1">
            <a:spLocks/>
          </p:cNvSpPr>
          <p:nvPr/>
        </p:nvSpPr>
        <p:spPr bwMode="auto">
          <a:xfrm>
            <a:off x="501649" y="1666875"/>
            <a:ext cx="10208504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sr-Latn-RS" altLang="en-US" u="sng" dirty="0"/>
              <a:t>Scenario 1 (Posao kao obično) i Scenario 2 (Ograničena rehabilitacija)</a:t>
            </a:r>
          </a:p>
          <a:p>
            <a:pPr marL="0" indent="0">
              <a:buNone/>
            </a:pPr>
            <a:r>
              <a:rPr lang="sr-Latn-RS" altLang="en-US" sz="2000" dirty="0"/>
              <a:t>Za oba scenarija (1 i 2), mjere na mostovima  biće iste, </a:t>
            </a:r>
            <a:r>
              <a:rPr lang="sr-Latn-RS" altLang="en-US" sz="2000" dirty="0" err="1"/>
              <a:t>usredsredujući</a:t>
            </a:r>
            <a:r>
              <a:rPr lang="sr-Latn-RS" altLang="en-US" sz="2000" dirty="0"/>
              <a:t> se na </a:t>
            </a:r>
            <a:r>
              <a:rPr lang="sr-Latn-RS" altLang="en-US" sz="2000" u="sng" dirty="0"/>
              <a:t>neposredne mjere korekcije i rehabilitacije</a:t>
            </a:r>
            <a:r>
              <a:rPr lang="sr-Latn-RS" altLang="en-US" sz="2000" dirty="0"/>
              <a:t>, </a:t>
            </a:r>
            <a:r>
              <a:rPr lang="sr-Latn-RS" altLang="en-US" sz="2000" dirty="0" err="1"/>
              <a:t>namijenjene</a:t>
            </a:r>
            <a:r>
              <a:rPr lang="sr-Latn-RS" altLang="en-US" sz="2000" dirty="0"/>
              <a:t> produženju radnog </a:t>
            </a:r>
            <a:r>
              <a:rPr lang="sr-Latn-RS" altLang="en-US" sz="2000" dirty="0" err="1"/>
              <a:t>vijeka</a:t>
            </a:r>
            <a:r>
              <a:rPr lang="sr-Latn-RS" altLang="en-US" sz="2000" dirty="0"/>
              <a:t> konstrukcije. Ovaj cilj indikativno obuhvata: </a:t>
            </a:r>
          </a:p>
          <a:p>
            <a:r>
              <a:rPr lang="sr-Latn-RS" altLang="en-US" sz="2000" dirty="0"/>
              <a:t>Sanaciju degradiranih betonskih površina –sa problemima kao što su ispiranje, karbonizacija, itd. -i mjesta sa mehaničkim oštećenjima, uključujući </a:t>
            </a:r>
            <a:r>
              <a:rPr lang="sr-Latn-RS" altLang="en-US" sz="2000" dirty="0" err="1"/>
              <a:t>antikorozivnu</a:t>
            </a:r>
            <a:r>
              <a:rPr lang="sr-Latn-RS" altLang="en-US" sz="2000" dirty="0"/>
              <a:t> zaštitu armature.</a:t>
            </a:r>
          </a:p>
          <a:p>
            <a:r>
              <a:rPr lang="sr-Latn-RS" altLang="en-US" sz="2000" dirty="0" err="1"/>
              <a:t>Zamjenu</a:t>
            </a:r>
            <a:r>
              <a:rPr lang="sr-Latn-RS" altLang="en-US" sz="2000" dirty="0"/>
              <a:t> </a:t>
            </a:r>
            <a:r>
              <a:rPr lang="sr-Latn-RS" altLang="en-US" sz="2000" dirty="0" err="1"/>
              <a:t>dilatacionih</a:t>
            </a:r>
            <a:r>
              <a:rPr lang="sr-Latn-RS" altLang="en-US" sz="2000" dirty="0"/>
              <a:t> spojeva.</a:t>
            </a:r>
          </a:p>
          <a:p>
            <a:r>
              <a:rPr lang="sr-Latn-RS" altLang="en-US" sz="2000" dirty="0"/>
              <a:t>Održavanje spojeva.</a:t>
            </a:r>
          </a:p>
          <a:p>
            <a:r>
              <a:rPr lang="sr-Latn-RS" altLang="en-US" sz="2000" dirty="0"/>
              <a:t>Obnova </a:t>
            </a:r>
            <a:r>
              <a:rPr lang="sr-Latn-RS" altLang="en-US" sz="2000" dirty="0" err="1"/>
              <a:t>hidroizolacionog</a:t>
            </a:r>
            <a:r>
              <a:rPr lang="sr-Latn-RS" altLang="en-US" sz="2000" dirty="0"/>
              <a:t> sloja na ploči mosta.</a:t>
            </a:r>
          </a:p>
          <a:p>
            <a:r>
              <a:rPr lang="sr-Latn-RS" altLang="en-US" sz="2000" dirty="0"/>
              <a:t>Sanacija kanala za instalacije STK.</a:t>
            </a:r>
          </a:p>
          <a:p>
            <a:r>
              <a:rPr lang="sr-Latn-RS" altLang="en-US" sz="2000" dirty="0"/>
              <a:t>Postavljanje nove dvostrane zaštitne ograde na ploči mosta.</a:t>
            </a:r>
          </a:p>
          <a:p>
            <a:r>
              <a:rPr lang="sr-Latn-RS" altLang="en-US" sz="2000" dirty="0"/>
              <a:t>Jačanje konstrukcije usled saobraćajnih opterećenja (ako je </a:t>
            </a:r>
            <a:r>
              <a:rPr lang="sr-Latn-RS" altLang="en-US" sz="2000" dirty="0" err="1"/>
              <a:t>primjenjljivo</a:t>
            </a:r>
            <a:r>
              <a:rPr lang="sr-Latn-RS" altLang="en-US" sz="2000" dirty="0"/>
              <a:t> – malo </a:t>
            </a:r>
            <a:r>
              <a:rPr lang="sr-Latn-RS" altLang="en-US" sz="2000" dirty="0" err="1"/>
              <a:t>vjerovatno</a:t>
            </a:r>
            <a:r>
              <a:rPr lang="sr-Latn-RS" altLang="en-US" sz="2000" dirty="0"/>
              <a:t>).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sz="2000" dirty="0"/>
          </a:p>
          <a:p>
            <a:pPr>
              <a:buFont typeface="Arial" panose="020B0604020202020204" pitchFamily="34" charset="0"/>
              <a:buNone/>
            </a:pPr>
            <a:endParaRPr lang="en-US" altLang="en-US" sz="2000" dirty="0"/>
          </a:p>
          <a:p>
            <a:pPr>
              <a:buFont typeface="Arial" panose="020B0604020202020204" pitchFamily="34" charset="0"/>
              <a:buNone/>
            </a:pPr>
            <a:endParaRPr lang="el-GR" altLang="en-US" sz="200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1974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2AA39310-3844-4005-A6BF-57C181395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871538"/>
            <a:ext cx="11042650" cy="776287"/>
          </a:xfrm>
        </p:spPr>
        <p:txBody>
          <a:bodyPr/>
          <a:lstStyle/>
          <a:p>
            <a:r>
              <a:rPr lang="sr-Latn-RS" altLang="en-US" sz="3600" dirty="0">
                <a:latin typeface="Tw Cen MT" panose="020B0602020104020603" pitchFamily="34" charset="0"/>
              </a:rPr>
              <a:t>Mostovi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8353B63-B525-41B9-9E76-7EED11586495}"/>
              </a:ext>
            </a:extLst>
          </p:cNvPr>
          <p:cNvGraphicFramePr/>
          <p:nvPr/>
        </p:nvGraphicFramePr>
        <p:xfrm>
          <a:off x="-1" y="2794000"/>
          <a:ext cx="9321801" cy="35513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Rectangle 3">
            <a:extLst>
              <a:ext uri="{FF2B5EF4-FFF2-40B4-BE49-F238E27FC236}">
                <a16:creationId xmlns:a16="http://schemas.microsoft.com/office/drawing/2014/main" id="{0073F829-4392-461D-95FD-A191B95FF5B7}"/>
              </a:ext>
            </a:extLst>
          </p:cNvPr>
          <p:cNvSpPr txBox="1">
            <a:spLocks/>
          </p:cNvSpPr>
          <p:nvPr/>
        </p:nvSpPr>
        <p:spPr bwMode="auto">
          <a:xfrm>
            <a:off x="501649" y="1666875"/>
            <a:ext cx="10208504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sr-Latn-RS" altLang="en-US" u="sng" dirty="0"/>
              <a:t>Scenario 3 (Potpuna modernizacija)</a:t>
            </a:r>
          </a:p>
          <a:p>
            <a:pPr marL="0" indent="0">
              <a:buNone/>
            </a:pPr>
            <a:r>
              <a:rPr lang="sr-Latn-RS" sz="2000" dirty="0"/>
              <a:t>Opseg Scenarija 3 obuhvata intervencije potrebne za bilo kakve mjere </a:t>
            </a:r>
            <a:r>
              <a:rPr lang="sr-Latn-RS" sz="2000" u="sng" dirty="0"/>
              <a:t>strukturne nadogradnje</a:t>
            </a:r>
            <a:r>
              <a:rPr lang="sr-Latn-RS" sz="2000" dirty="0"/>
              <a:t> radi usklađenosti sa modernim seizmičkim kodovima (EN1998) ili </a:t>
            </a:r>
            <a:r>
              <a:rPr lang="sr-Latn-RS" sz="2000" dirty="0" err="1"/>
              <a:t>izmjene-izmještanja</a:t>
            </a:r>
            <a:r>
              <a:rPr lang="sr-Latn-RS" sz="2000" dirty="0"/>
              <a:t> u skladu sa zahtjevima TEN-T i TSI koji utiču na poprečni </a:t>
            </a:r>
            <a:r>
              <a:rPr lang="sr-Latn-RS" sz="2000" dirty="0" err="1"/>
              <a:t>presjek</a:t>
            </a:r>
            <a:r>
              <a:rPr lang="sr-Latn-RS" sz="2000" dirty="0"/>
              <a:t> </a:t>
            </a:r>
            <a:r>
              <a:rPr lang="sr-Latn-RS" sz="2000" dirty="0" err="1"/>
              <a:t>kolosjeka</a:t>
            </a:r>
            <a:r>
              <a:rPr lang="sr-Latn-RS" sz="2000" dirty="0"/>
              <a:t>. Takođe </a:t>
            </a:r>
            <a:r>
              <a:rPr lang="sr-Latn-RS" sz="2000" u="sng" dirty="0"/>
              <a:t>uključuje radove većeg obima</a:t>
            </a:r>
            <a:r>
              <a:rPr lang="sr-Latn-RS" sz="2000" dirty="0"/>
              <a:t> ili aktivnosti koje nijesu neposredno potrebne. Ovaj cilj indikativno uključuje</a:t>
            </a:r>
            <a:r>
              <a:rPr lang="sr-Latn-RS" altLang="en-US" sz="2000" dirty="0"/>
              <a:t>: </a:t>
            </a:r>
          </a:p>
          <a:p>
            <a:r>
              <a:rPr lang="sr-Latn-RS" altLang="en-US" sz="2000" dirty="0"/>
              <a:t>Jačanje konstrukcije usled seizmičkih opterećenja (ako je </a:t>
            </a:r>
            <a:r>
              <a:rPr lang="sr-Latn-RS" altLang="en-US" sz="2000" dirty="0" err="1"/>
              <a:t>primjenljivo</a:t>
            </a:r>
            <a:r>
              <a:rPr lang="sr-Latn-RS" altLang="en-US" sz="2000" dirty="0"/>
              <a:t> – </a:t>
            </a:r>
            <a:r>
              <a:rPr lang="sr-Latn-RS" altLang="en-US" sz="2000" dirty="0" err="1"/>
              <a:t>vjerovatno</a:t>
            </a:r>
            <a:r>
              <a:rPr lang="sr-Latn-RS" altLang="en-US" sz="2000" dirty="0"/>
              <a:t>, na Mostu 1 koji je već identifikovan u prethodnim projektima)</a:t>
            </a:r>
          </a:p>
          <a:p>
            <a:r>
              <a:rPr lang="sr-Latn-RS" altLang="en-US" sz="2000" dirty="0" err="1"/>
              <a:t>Zamjena</a:t>
            </a:r>
            <a:r>
              <a:rPr lang="sr-Latn-RS" altLang="en-US" sz="2000" dirty="0"/>
              <a:t> ležajeva.</a:t>
            </a:r>
          </a:p>
          <a:p>
            <a:r>
              <a:rPr lang="sr-Latn-RS" altLang="en-US" sz="2000" dirty="0" err="1"/>
              <a:t>Zamjena</a:t>
            </a:r>
            <a:r>
              <a:rPr lang="sr-Latn-RS" altLang="en-US" sz="2000" dirty="0"/>
              <a:t> kanala za </a:t>
            </a:r>
            <a:r>
              <a:rPr lang="sr-Latn-RS" sz="2000" dirty="0"/>
              <a:t>STK instalacije</a:t>
            </a:r>
            <a:r>
              <a:rPr lang="sr-Latn-RS" altLang="en-US" sz="2000" dirty="0"/>
              <a:t>.</a:t>
            </a:r>
          </a:p>
          <a:p>
            <a:r>
              <a:rPr lang="sr-Latn-RS" sz="2000" dirty="0"/>
              <a:t>Izrada I ugradnja montažnog </a:t>
            </a:r>
            <a:r>
              <a:rPr lang="sr-Latn-RS" altLang="en-US" sz="2000" dirty="0"/>
              <a:t>RC ivičnog </a:t>
            </a:r>
            <a:r>
              <a:rPr lang="sr-Latn-RS" altLang="en-US" sz="2000" dirty="0" err="1"/>
              <a:t>vijenca</a:t>
            </a:r>
            <a:r>
              <a:rPr lang="sr-Latn-RS" altLang="en-US" sz="2000" dirty="0"/>
              <a:t> na cijeloj dužini mosta (tamo gdje je potrebno).</a:t>
            </a:r>
          </a:p>
          <a:p>
            <a:r>
              <a:rPr lang="sr-Latn-RS" altLang="en-US" sz="2000" dirty="0"/>
              <a:t>Ugradnja novih betonskih ili čeličnih podloga za gornje stubove kontaktne mreže.</a:t>
            </a:r>
          </a:p>
          <a:p>
            <a:endParaRPr lang="en-US" altLang="en-US" sz="2000" dirty="0"/>
          </a:p>
          <a:p>
            <a:pPr>
              <a:buFont typeface="Arial" panose="020B0604020202020204" pitchFamily="34" charset="0"/>
              <a:buNone/>
            </a:pPr>
            <a:endParaRPr lang="en-US" altLang="en-US" sz="2000" dirty="0"/>
          </a:p>
          <a:p>
            <a:pPr>
              <a:buFont typeface="Arial" panose="020B0604020202020204" pitchFamily="34" charset="0"/>
              <a:buNone/>
            </a:pPr>
            <a:endParaRPr lang="en-US" altLang="en-US" sz="2000" dirty="0"/>
          </a:p>
          <a:p>
            <a:pPr>
              <a:buFont typeface="Arial" panose="020B0604020202020204" pitchFamily="34" charset="0"/>
              <a:buNone/>
            </a:pPr>
            <a:endParaRPr lang="el-GR" altLang="en-US" sz="200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4395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2AA39310-3844-4005-A6BF-57C181395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871538"/>
            <a:ext cx="11042650" cy="776287"/>
          </a:xfrm>
        </p:spPr>
        <p:txBody>
          <a:bodyPr/>
          <a:lstStyle/>
          <a:p>
            <a:r>
              <a:rPr lang="sr-Latn-RS" altLang="en-US" sz="3600" dirty="0">
                <a:latin typeface="Tw Cen MT" panose="020B0602020104020603" pitchFamily="34" charset="0"/>
              </a:rPr>
              <a:t>Podvožnjaci - Propusti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0073F829-4392-461D-95FD-A191B95FF5B7}"/>
              </a:ext>
            </a:extLst>
          </p:cNvPr>
          <p:cNvSpPr txBox="1">
            <a:spLocks/>
          </p:cNvSpPr>
          <p:nvPr/>
        </p:nvSpPr>
        <p:spPr bwMode="auto">
          <a:xfrm>
            <a:off x="501649" y="1666875"/>
            <a:ext cx="6268801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sr-Latn-RS" altLang="en-US" u="sng" dirty="0"/>
              <a:t>Postojeća infrastruktura</a:t>
            </a:r>
          </a:p>
          <a:p>
            <a:r>
              <a:rPr lang="sr-Latn-RS" altLang="en-US" sz="2000" dirty="0"/>
              <a:t>Sedam (7) glavnih podvožnjaka/propusta</a:t>
            </a:r>
          </a:p>
          <a:p>
            <a:r>
              <a:rPr lang="sr-Latn-RS" altLang="en-US" sz="2000" dirty="0"/>
              <a:t>Dužina između 1m-8m</a:t>
            </a:r>
          </a:p>
          <a:p>
            <a:r>
              <a:rPr lang="sr-Latn-RS" altLang="en-US" sz="2000" dirty="0"/>
              <a:t>Svi su od betona – običnog ili ojačanog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sz="2000" dirty="0"/>
          </a:p>
          <a:p>
            <a:pPr>
              <a:buFont typeface="Arial" panose="020B0604020202020204" pitchFamily="34" charset="0"/>
              <a:buNone/>
            </a:pPr>
            <a:endParaRPr lang="en-US" altLang="en-US" sz="2000" dirty="0"/>
          </a:p>
          <a:p>
            <a:pPr>
              <a:buFont typeface="Arial" panose="020B0604020202020204" pitchFamily="34" charset="0"/>
              <a:buNone/>
            </a:pPr>
            <a:endParaRPr lang="el-GR" altLang="en-US" sz="2000" dirty="0">
              <a:latin typeface="Tw Cen MT" panose="020B0602020104020603" pitchFamily="34" charset="0"/>
            </a:endParaRPr>
          </a:p>
        </p:txBody>
      </p:sp>
      <p:pic>
        <p:nvPicPr>
          <p:cNvPr id="89090" name="Picture 146" descr="A stone bridge&#10;&#10;Description automatically generated">
            <a:extLst>
              <a:ext uri="{FF2B5EF4-FFF2-40B4-BE49-F238E27FC236}">
                <a16:creationId xmlns:a16="http://schemas.microsoft.com/office/drawing/2014/main" id="{AD1CC06C-8FDC-4D55-AE4C-20B11EA16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218" y="1857303"/>
            <a:ext cx="5854014" cy="4393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0866B8-BF9E-433A-BFE4-37EF2577C2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99" t="23816" r="23616" b="31188"/>
          <a:stretch/>
        </p:blipFill>
        <p:spPr>
          <a:xfrm>
            <a:off x="723900" y="3448050"/>
            <a:ext cx="4480398" cy="280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1108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2AA39310-3844-4005-A6BF-57C181395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871538"/>
            <a:ext cx="11042650" cy="776287"/>
          </a:xfrm>
        </p:spPr>
        <p:txBody>
          <a:bodyPr/>
          <a:lstStyle/>
          <a:p>
            <a:r>
              <a:rPr lang="sr-Latn-RS" altLang="en-US" sz="3600" dirty="0">
                <a:latin typeface="Tw Cen MT" panose="020B0602020104020603" pitchFamily="34" charset="0"/>
              </a:rPr>
              <a:t>Podvožnjaci - Propusti</a:t>
            </a:r>
            <a:endParaRPr lang="el-GR" altLang="en-US" sz="3600" dirty="0">
              <a:latin typeface="Tw Cen MT" panose="020B0602020104020603" pitchFamily="34" charset="0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8353B63-B525-41B9-9E76-7EED11586495}"/>
              </a:ext>
            </a:extLst>
          </p:cNvPr>
          <p:cNvGraphicFramePr/>
          <p:nvPr/>
        </p:nvGraphicFramePr>
        <p:xfrm>
          <a:off x="-1" y="2794000"/>
          <a:ext cx="9321801" cy="35513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Rectangle 3">
            <a:extLst>
              <a:ext uri="{FF2B5EF4-FFF2-40B4-BE49-F238E27FC236}">
                <a16:creationId xmlns:a16="http://schemas.microsoft.com/office/drawing/2014/main" id="{0073F829-4392-461D-95FD-A191B95FF5B7}"/>
              </a:ext>
            </a:extLst>
          </p:cNvPr>
          <p:cNvSpPr txBox="1">
            <a:spLocks/>
          </p:cNvSpPr>
          <p:nvPr/>
        </p:nvSpPr>
        <p:spPr bwMode="auto">
          <a:xfrm>
            <a:off x="501650" y="1666875"/>
            <a:ext cx="6808788" cy="4461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en-US" u="sng" dirty="0"/>
              <a:t>T</a:t>
            </a:r>
            <a:r>
              <a:rPr lang="sr-Latn-RS" altLang="en-US" u="sng" dirty="0" err="1"/>
              <a:t>renutno</a:t>
            </a:r>
            <a:r>
              <a:rPr lang="sr-Latn-RS" altLang="en-US" u="sng" dirty="0"/>
              <a:t> stanje</a:t>
            </a:r>
          </a:p>
          <a:p>
            <a:r>
              <a:rPr lang="sr-Latn-RS" sz="2000" dirty="0"/>
              <a:t>Generalno, u dobrom stanju</a:t>
            </a:r>
          </a:p>
          <a:p>
            <a:r>
              <a:rPr lang="sr-Latn-RS" sz="2000" dirty="0"/>
              <a:t>Vidljive su </a:t>
            </a:r>
            <a:r>
              <a:rPr lang="sr-Latn-RS" sz="2000" dirty="0" err="1"/>
              <a:t>neuspjele</a:t>
            </a:r>
            <a:r>
              <a:rPr lang="sr-Latn-RS" sz="2000" dirty="0"/>
              <a:t> </a:t>
            </a:r>
            <a:r>
              <a:rPr lang="sr-Latn-RS" sz="2000" dirty="0" err="1"/>
              <a:t>hidroizolacije</a:t>
            </a:r>
            <a:r>
              <a:rPr lang="sr-Latn-RS" sz="2000" dirty="0"/>
              <a:t> nadgradnje sa uzastopnim curenjem na elemente </a:t>
            </a:r>
            <a:r>
              <a:rPr lang="sr-Latn-RS" sz="2000" dirty="0" err="1"/>
              <a:t>podkonstrukcije</a:t>
            </a:r>
            <a:r>
              <a:rPr lang="sr-Latn-RS" sz="2000" dirty="0"/>
              <a:t> (spojevi i nosači).</a:t>
            </a:r>
          </a:p>
          <a:p>
            <a:r>
              <a:rPr lang="sr-Latn-RS" sz="2000" dirty="0"/>
              <a:t>Problemi sa potpornim zidovima</a:t>
            </a:r>
          </a:p>
          <a:p>
            <a:r>
              <a:rPr lang="sr-Latn-RS" altLang="en-US" sz="2000" dirty="0"/>
              <a:t>Degradirane betonske površine –sa problemima kao što su ispiranje, korozija pojačane karbonizacije, itd.</a:t>
            </a:r>
          </a:p>
          <a:p>
            <a:r>
              <a:rPr lang="sr-Latn-RS" sz="2000" dirty="0"/>
              <a:t>Ležajevi i zglobovi (tamo gdje postoje) su u lošem stanju ili otkazali.</a:t>
            </a:r>
          </a:p>
          <a:p>
            <a:r>
              <a:rPr lang="sr-Latn-RS" sz="2000" dirty="0"/>
              <a:t>Kapacitet konstrukcije izgleda u redu: prvobitno je projektovan sa osovinskim opterećenjem od 22.5 </a:t>
            </a:r>
            <a:r>
              <a:rPr lang="sr-Latn-RS" sz="2000" dirty="0" err="1"/>
              <a:t>tn</a:t>
            </a:r>
            <a:r>
              <a:rPr lang="sr-Latn-RS" sz="2000" dirty="0"/>
              <a:t> – klasifikacija linije se od tada nije </a:t>
            </a:r>
            <a:r>
              <a:rPr lang="sr-Latn-RS" sz="2000" dirty="0" err="1"/>
              <a:t>mijenjala</a:t>
            </a:r>
            <a:r>
              <a:rPr lang="sr-Latn-RS" sz="2000" dirty="0"/>
              <a:t>. </a:t>
            </a:r>
          </a:p>
          <a:p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>
              <a:buFont typeface="Arial" panose="020B0604020202020204" pitchFamily="34" charset="0"/>
              <a:buNone/>
            </a:pPr>
            <a:endParaRPr lang="en-US" altLang="en-US" sz="2000" dirty="0"/>
          </a:p>
          <a:p>
            <a:pPr>
              <a:buFont typeface="Arial" panose="020B0604020202020204" pitchFamily="34" charset="0"/>
              <a:buNone/>
            </a:pPr>
            <a:endParaRPr lang="en-US" altLang="en-US" sz="2000" dirty="0"/>
          </a:p>
          <a:p>
            <a:pPr>
              <a:buFont typeface="Arial" panose="020B0604020202020204" pitchFamily="34" charset="0"/>
              <a:buNone/>
            </a:pPr>
            <a:endParaRPr lang="el-GR" altLang="en-US" sz="2000" dirty="0">
              <a:latin typeface="Tw Cen MT" panose="020B0602020104020603" pitchFamily="34" charset="0"/>
            </a:endParaRPr>
          </a:p>
        </p:txBody>
      </p:sp>
      <p:pic>
        <p:nvPicPr>
          <p:cNvPr id="90114" name="Picture 46">
            <a:extLst>
              <a:ext uri="{FF2B5EF4-FFF2-40B4-BE49-F238E27FC236}">
                <a16:creationId xmlns:a16="http://schemas.microsoft.com/office/drawing/2014/main" id="{BBAB413A-B9A3-423A-A751-C283D847A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438" y="2519938"/>
            <a:ext cx="2720075" cy="2036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5" name="Picture 52">
            <a:extLst>
              <a:ext uri="{FF2B5EF4-FFF2-40B4-BE49-F238E27FC236}">
                <a16:creationId xmlns:a16="http://schemas.microsoft.com/office/drawing/2014/main" id="{E58F04C4-52B3-4FA2-91DA-04FB1BFB8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0819" y="2519938"/>
            <a:ext cx="1798637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Picture 59">
            <a:extLst>
              <a:ext uri="{FF2B5EF4-FFF2-40B4-BE49-F238E27FC236}">
                <a16:creationId xmlns:a16="http://schemas.microsoft.com/office/drawing/2014/main" id="{BD75816B-D82F-49F9-B3AC-A34FAAE3F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543" y="4643490"/>
            <a:ext cx="2442027" cy="1836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05355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2AA39310-3844-4005-A6BF-57C181395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871538"/>
            <a:ext cx="11042650" cy="776287"/>
          </a:xfrm>
        </p:spPr>
        <p:txBody>
          <a:bodyPr/>
          <a:lstStyle/>
          <a:p>
            <a:r>
              <a:rPr lang="sr-Latn-RS" altLang="en-US" sz="3600" dirty="0">
                <a:latin typeface="Tw Cen MT" panose="020B0602020104020603" pitchFamily="34" charset="0"/>
              </a:rPr>
              <a:t>Podvožnjaci - Propusti</a:t>
            </a:r>
            <a:endParaRPr lang="el-GR" altLang="en-US" sz="3600" dirty="0">
              <a:latin typeface="Tw Cen MT" panose="020B0602020104020603" pitchFamily="34" charset="0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8353B63-B525-41B9-9E76-7EED11586495}"/>
              </a:ext>
            </a:extLst>
          </p:cNvPr>
          <p:cNvGraphicFramePr/>
          <p:nvPr/>
        </p:nvGraphicFramePr>
        <p:xfrm>
          <a:off x="-1" y="2794000"/>
          <a:ext cx="9321801" cy="35513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Rectangle 3">
            <a:extLst>
              <a:ext uri="{FF2B5EF4-FFF2-40B4-BE49-F238E27FC236}">
                <a16:creationId xmlns:a16="http://schemas.microsoft.com/office/drawing/2014/main" id="{0073F829-4392-461D-95FD-A191B95FF5B7}"/>
              </a:ext>
            </a:extLst>
          </p:cNvPr>
          <p:cNvSpPr txBox="1">
            <a:spLocks/>
          </p:cNvSpPr>
          <p:nvPr/>
        </p:nvSpPr>
        <p:spPr bwMode="auto">
          <a:xfrm>
            <a:off x="501649" y="1666875"/>
            <a:ext cx="10208504" cy="4678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sr-Latn-RS" altLang="en-US" u="sng" dirty="0"/>
              <a:t>Scenario 1 (Posao kao obično) i Scenario 2 (Ograničena rehabilitacija)</a:t>
            </a:r>
          </a:p>
          <a:p>
            <a:pPr marL="0" indent="0">
              <a:buNone/>
            </a:pPr>
            <a:r>
              <a:rPr lang="sr-Latn-RS" altLang="en-US" sz="2000" dirty="0"/>
              <a:t>Za oba scenarija (1 i 2), mjere na mostovima  biće iste, </a:t>
            </a:r>
            <a:r>
              <a:rPr lang="sr-Latn-RS" altLang="en-US" sz="2000" dirty="0" err="1"/>
              <a:t>usredsredujući</a:t>
            </a:r>
            <a:r>
              <a:rPr lang="sr-Latn-RS" altLang="en-US" sz="2000" dirty="0"/>
              <a:t> se na </a:t>
            </a:r>
            <a:r>
              <a:rPr lang="sr-Latn-RS" altLang="en-US" sz="2000" u="sng" dirty="0"/>
              <a:t>neposredne mjere korekcije i rehabilitacije</a:t>
            </a:r>
            <a:r>
              <a:rPr lang="sr-Latn-RS" altLang="en-US" sz="2000" dirty="0"/>
              <a:t>, </a:t>
            </a:r>
            <a:r>
              <a:rPr lang="sr-Latn-RS" altLang="en-US" sz="2000" dirty="0" err="1"/>
              <a:t>namijenjene</a:t>
            </a:r>
            <a:r>
              <a:rPr lang="sr-Latn-RS" altLang="en-US" sz="2000" dirty="0"/>
              <a:t> produženju radnog </a:t>
            </a:r>
            <a:r>
              <a:rPr lang="sr-Latn-RS" altLang="en-US" sz="2000" dirty="0" err="1"/>
              <a:t>vijeka</a:t>
            </a:r>
            <a:r>
              <a:rPr lang="sr-Latn-RS" altLang="en-US" sz="2000" dirty="0"/>
              <a:t> konstrukcije. Ovaj cilj indikativno obuhvata: </a:t>
            </a:r>
          </a:p>
          <a:p>
            <a:r>
              <a:rPr lang="sr-Latn-RS" altLang="en-US" sz="2000" dirty="0"/>
              <a:t>Sanaciju degradiranih betonskih površina –sa problemima kao što su ispiranje, karbonizacija, itd. -i mjesta sa mehaničkim oštećenjima, uključujući </a:t>
            </a:r>
            <a:r>
              <a:rPr lang="sr-Latn-RS" altLang="en-US" sz="2000" dirty="0" err="1"/>
              <a:t>antikorozivnu</a:t>
            </a:r>
            <a:r>
              <a:rPr lang="sr-Latn-RS" altLang="en-US" sz="2000" dirty="0"/>
              <a:t> zaštitu armature.</a:t>
            </a:r>
          </a:p>
          <a:p>
            <a:r>
              <a:rPr lang="sr-Latn-RS" altLang="en-US" sz="2000" dirty="0"/>
              <a:t>Sanacija potpornih zidova iza nosača podvožnjaka</a:t>
            </a:r>
          </a:p>
          <a:p>
            <a:r>
              <a:rPr lang="sr-Latn-RS" altLang="en-US" sz="2000" dirty="0"/>
              <a:t>Održavanje ležajeva (tamo gdje postoje)</a:t>
            </a:r>
          </a:p>
          <a:p>
            <a:r>
              <a:rPr lang="sr-Latn-RS" altLang="en-US" sz="2000" dirty="0"/>
              <a:t>Obnova </a:t>
            </a:r>
            <a:r>
              <a:rPr lang="sr-Latn-RS" altLang="en-US" sz="2000" dirty="0" err="1"/>
              <a:t>hidroizolacionog</a:t>
            </a:r>
            <a:r>
              <a:rPr lang="sr-Latn-RS" altLang="en-US" sz="2000" dirty="0"/>
              <a:t> sloja na ploči mosta.</a:t>
            </a:r>
          </a:p>
          <a:p>
            <a:r>
              <a:rPr lang="sr-Latn-RS" altLang="en-US" sz="2000" dirty="0"/>
              <a:t>Rehabilitacija kanala za STK instalacije.</a:t>
            </a:r>
          </a:p>
          <a:p>
            <a:r>
              <a:rPr lang="sr-Latn-RS" altLang="en-US" sz="2000" dirty="0"/>
              <a:t>Postavljanje nove dvostrane zaštitne ograde na ploči mosta.</a:t>
            </a:r>
          </a:p>
          <a:p>
            <a:r>
              <a:rPr lang="sr-Latn-RS" altLang="en-US" sz="2000" dirty="0"/>
              <a:t>Jačanje konstrukcije usled saobraćajnih opterećenja (ako je </a:t>
            </a:r>
            <a:r>
              <a:rPr lang="sr-Latn-RS" altLang="en-US" sz="2000" dirty="0" err="1"/>
              <a:t>primjenjljivo</a:t>
            </a:r>
            <a:r>
              <a:rPr lang="sr-Latn-RS" altLang="en-US" sz="2000" dirty="0"/>
              <a:t> – malo </a:t>
            </a:r>
            <a:r>
              <a:rPr lang="sr-Latn-RS" altLang="en-US" sz="2000" dirty="0" err="1"/>
              <a:t>vjerovatno</a:t>
            </a:r>
            <a:r>
              <a:rPr lang="sr-Latn-RS" altLang="en-US" sz="2000" dirty="0"/>
              <a:t>).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sz="2000" dirty="0"/>
          </a:p>
          <a:p>
            <a:pPr>
              <a:buFont typeface="Arial" panose="020B0604020202020204" pitchFamily="34" charset="0"/>
              <a:buNone/>
            </a:pPr>
            <a:endParaRPr lang="en-US" altLang="en-US" sz="2000" dirty="0"/>
          </a:p>
          <a:p>
            <a:pPr>
              <a:buFont typeface="Arial" panose="020B0604020202020204" pitchFamily="34" charset="0"/>
              <a:buNone/>
            </a:pPr>
            <a:endParaRPr lang="el-GR" altLang="en-US" sz="200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8588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2AA39310-3844-4005-A6BF-57C181395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871538"/>
            <a:ext cx="11042650" cy="776287"/>
          </a:xfrm>
        </p:spPr>
        <p:txBody>
          <a:bodyPr/>
          <a:lstStyle/>
          <a:p>
            <a:r>
              <a:rPr lang="sr-Latn-RS" altLang="en-US" sz="3600" dirty="0">
                <a:latin typeface="Tw Cen MT" panose="020B0602020104020603" pitchFamily="34" charset="0"/>
              </a:rPr>
              <a:t>Podvožnjaci - Propusti</a:t>
            </a:r>
            <a:endParaRPr lang="el-GR" altLang="en-US" sz="3600" dirty="0">
              <a:latin typeface="Tw Cen MT" panose="020B0602020104020603" pitchFamily="34" charset="0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8353B63-B525-41B9-9E76-7EED11586495}"/>
              </a:ext>
            </a:extLst>
          </p:cNvPr>
          <p:cNvGraphicFramePr/>
          <p:nvPr/>
        </p:nvGraphicFramePr>
        <p:xfrm>
          <a:off x="-1" y="2794000"/>
          <a:ext cx="9321801" cy="35513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Rectangle 3">
            <a:extLst>
              <a:ext uri="{FF2B5EF4-FFF2-40B4-BE49-F238E27FC236}">
                <a16:creationId xmlns:a16="http://schemas.microsoft.com/office/drawing/2014/main" id="{0073F829-4392-461D-95FD-A191B95FF5B7}"/>
              </a:ext>
            </a:extLst>
          </p:cNvPr>
          <p:cNvSpPr txBox="1">
            <a:spLocks/>
          </p:cNvSpPr>
          <p:nvPr/>
        </p:nvSpPr>
        <p:spPr bwMode="auto">
          <a:xfrm>
            <a:off x="501649" y="1666875"/>
            <a:ext cx="10208504" cy="3841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sr-Latn-RS" altLang="en-US" u="sng" dirty="0"/>
              <a:t>Scenario 3 (Potpuna modernizacija)</a:t>
            </a:r>
          </a:p>
          <a:p>
            <a:pPr marL="0" indent="0">
              <a:buNone/>
            </a:pPr>
            <a:r>
              <a:rPr lang="sr-Latn-RS" sz="2000" dirty="0"/>
              <a:t>Opseg Scenarija 3 obuhvata intervencije potrebne za bilo kakve mjere </a:t>
            </a:r>
            <a:r>
              <a:rPr lang="sr-Latn-RS" sz="2000" u="sng" dirty="0"/>
              <a:t>strukturne nadogradnje</a:t>
            </a:r>
            <a:r>
              <a:rPr lang="sr-Latn-RS" sz="2000" dirty="0"/>
              <a:t> radi usklađenosti sa modernim seizmičkim kodovima (EN1998) ili </a:t>
            </a:r>
            <a:r>
              <a:rPr lang="sr-Latn-RS" sz="2000" dirty="0" err="1"/>
              <a:t>izmjene-izmještanja</a:t>
            </a:r>
            <a:r>
              <a:rPr lang="sr-Latn-RS" sz="2000" dirty="0"/>
              <a:t> u skladu sa zahtjevima TEN-T i TSI koji utiču na poprečni </a:t>
            </a:r>
            <a:r>
              <a:rPr lang="sr-Latn-RS" sz="2000" dirty="0" err="1"/>
              <a:t>presjek</a:t>
            </a:r>
            <a:r>
              <a:rPr lang="sr-Latn-RS" sz="2000" dirty="0"/>
              <a:t> </a:t>
            </a:r>
            <a:r>
              <a:rPr lang="sr-Latn-RS" sz="2000" dirty="0" err="1"/>
              <a:t>kolosjeka</a:t>
            </a:r>
            <a:r>
              <a:rPr lang="sr-Latn-RS" sz="2000" dirty="0"/>
              <a:t>. Takođe </a:t>
            </a:r>
            <a:r>
              <a:rPr lang="sr-Latn-RS" sz="2000" u="sng" dirty="0"/>
              <a:t>uključuje radove većeg obima</a:t>
            </a:r>
            <a:r>
              <a:rPr lang="sr-Latn-RS" sz="2000" dirty="0"/>
              <a:t> ili aktivnosti koje nijesu neposredno potrebne. Ovaj cilj indikativno uključuje </a:t>
            </a:r>
            <a:r>
              <a:rPr lang="sr-Latn-RS" altLang="en-US" sz="2000" dirty="0"/>
              <a:t>: </a:t>
            </a:r>
          </a:p>
          <a:p>
            <a:r>
              <a:rPr lang="sr-Latn-RS" altLang="en-US" sz="2000" dirty="0" err="1"/>
              <a:t>Zamjena</a:t>
            </a:r>
            <a:r>
              <a:rPr lang="sr-Latn-RS" altLang="en-US" sz="2000" dirty="0"/>
              <a:t> spojeva (tamo gdje postoje)</a:t>
            </a:r>
          </a:p>
          <a:p>
            <a:r>
              <a:rPr lang="sr-Latn-RS" altLang="en-US" sz="2000" dirty="0" err="1"/>
              <a:t>Zamjena</a:t>
            </a:r>
            <a:r>
              <a:rPr lang="sr-Latn-RS" altLang="en-US" sz="2000" dirty="0"/>
              <a:t> kanala za </a:t>
            </a:r>
            <a:r>
              <a:rPr lang="sr-Latn-RS" sz="2000" dirty="0"/>
              <a:t>STK instalacije</a:t>
            </a:r>
            <a:r>
              <a:rPr lang="sr-Latn-RS" altLang="en-US" sz="2000" dirty="0"/>
              <a:t>.</a:t>
            </a:r>
          </a:p>
          <a:p>
            <a:r>
              <a:rPr lang="sr-Latn-RS" altLang="en-US" sz="2000" dirty="0"/>
              <a:t>Jačanje konstrukcije usled saobraćajnih opterećenja (ako je </a:t>
            </a:r>
            <a:r>
              <a:rPr lang="sr-Latn-RS" altLang="en-US" sz="2000" dirty="0" err="1"/>
              <a:t>primjenjljivo</a:t>
            </a:r>
            <a:r>
              <a:rPr lang="sr-Latn-RS" altLang="en-US" sz="2000" dirty="0"/>
              <a:t> – malo </a:t>
            </a:r>
            <a:r>
              <a:rPr lang="sr-Latn-RS" altLang="en-US" sz="2000" dirty="0" err="1"/>
              <a:t>vjerovatno</a:t>
            </a:r>
            <a:r>
              <a:rPr lang="sr-Latn-RS" altLang="en-US" sz="2000" dirty="0"/>
              <a:t>).</a:t>
            </a:r>
          </a:p>
          <a:p>
            <a:endParaRPr lang="sr-Latn-RS" altLang="en-US" sz="2000" dirty="0"/>
          </a:p>
          <a:p>
            <a:endParaRPr lang="sr-Latn-RS" altLang="en-US" sz="2000" dirty="0"/>
          </a:p>
          <a:p>
            <a:endParaRPr lang="sr-Latn-RS" altLang="en-US" sz="2000" dirty="0"/>
          </a:p>
          <a:p>
            <a:pPr>
              <a:buFont typeface="Arial" panose="020B0604020202020204" pitchFamily="34" charset="0"/>
              <a:buNone/>
            </a:pPr>
            <a:endParaRPr lang="sr-Latn-RS" altLang="en-US" sz="2000" dirty="0"/>
          </a:p>
          <a:p>
            <a:pPr>
              <a:buFont typeface="Arial" panose="020B0604020202020204" pitchFamily="34" charset="0"/>
              <a:buNone/>
            </a:pPr>
            <a:endParaRPr lang="sr-Latn-RS" altLang="en-US" sz="2000" dirty="0"/>
          </a:p>
          <a:p>
            <a:pPr>
              <a:buFont typeface="Arial" panose="020B0604020202020204" pitchFamily="34" charset="0"/>
              <a:buNone/>
            </a:pPr>
            <a:endParaRPr lang="sr-Latn-RS" altLang="en-US" sz="200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0949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2AA39310-3844-4005-A6BF-57C181395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871538"/>
            <a:ext cx="11042650" cy="776287"/>
          </a:xfrm>
        </p:spPr>
        <p:txBody>
          <a:bodyPr/>
          <a:lstStyle/>
          <a:p>
            <a:r>
              <a:rPr lang="sr-Latn-RS" altLang="en-US" sz="3600" dirty="0">
                <a:latin typeface="Tw Cen MT" panose="020B0602020104020603" pitchFamily="34" charset="0"/>
              </a:rPr>
              <a:t>Tuneli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0073F829-4392-461D-95FD-A191B95FF5B7}"/>
              </a:ext>
            </a:extLst>
          </p:cNvPr>
          <p:cNvSpPr txBox="1">
            <a:spLocks/>
          </p:cNvSpPr>
          <p:nvPr/>
        </p:nvSpPr>
        <p:spPr bwMode="auto">
          <a:xfrm>
            <a:off x="501649" y="1666875"/>
            <a:ext cx="6268801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sr-Latn-RS" altLang="en-US" u="sng" dirty="0"/>
              <a:t>Postojeća infrastruktura</a:t>
            </a:r>
          </a:p>
          <a:p>
            <a:r>
              <a:rPr lang="sr-Latn-RS" sz="2000" dirty="0"/>
              <a:t>Tri (3) </a:t>
            </a:r>
            <a:r>
              <a:rPr lang="sr-Latn-RS" sz="2000" dirty="0" err="1"/>
              <a:t>željeznička</a:t>
            </a:r>
            <a:r>
              <a:rPr lang="sr-Latn-RS" sz="2000" dirty="0"/>
              <a:t> tunela</a:t>
            </a:r>
          </a:p>
          <a:p>
            <a:r>
              <a:rPr lang="sr-Latn-RS" altLang="en-US" sz="2000" dirty="0"/>
              <a:t>Dužine između 160m - 2050m</a:t>
            </a:r>
          </a:p>
          <a:p>
            <a:r>
              <a:rPr lang="sr-Latn-RS" altLang="en-US" sz="2000" dirty="0"/>
              <a:t>Svu su betonski – od običnog ili ojačanog betona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sz="2000" dirty="0"/>
          </a:p>
          <a:p>
            <a:pPr>
              <a:buFont typeface="Arial" panose="020B0604020202020204" pitchFamily="34" charset="0"/>
              <a:buNone/>
            </a:pPr>
            <a:endParaRPr lang="en-US" altLang="en-US" sz="2000" dirty="0"/>
          </a:p>
          <a:p>
            <a:pPr>
              <a:buFont typeface="Arial" panose="020B0604020202020204" pitchFamily="34" charset="0"/>
              <a:buNone/>
            </a:pPr>
            <a:endParaRPr lang="el-GR" altLang="en-US" sz="2000" dirty="0">
              <a:latin typeface="Tw Cen MT" panose="020B0602020104020603" pitchFamily="34" charset="0"/>
            </a:endParaRPr>
          </a:p>
        </p:txBody>
      </p:sp>
      <p:pic>
        <p:nvPicPr>
          <p:cNvPr id="91138" name="Picture 18" descr="Diagram, engineering drawing&#10;&#10;Description automatically generated">
            <a:extLst>
              <a:ext uri="{FF2B5EF4-FFF2-40B4-BE49-F238E27FC236}">
                <a16:creationId xmlns:a16="http://schemas.microsoft.com/office/drawing/2014/main" id="{EB4367AB-3D3B-4201-AC5A-2CA0B523B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869" y="1160767"/>
            <a:ext cx="3589337" cy="528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9" name="Picture 3">
            <a:extLst>
              <a:ext uri="{FF2B5EF4-FFF2-40B4-BE49-F238E27FC236}">
                <a16:creationId xmlns:a16="http://schemas.microsoft.com/office/drawing/2014/main" id="{63F45A92-7AB4-40A5-AD5F-4CEBFC34D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56" y="3448050"/>
            <a:ext cx="3876574" cy="2899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902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Τίτλος 1">
            <a:extLst>
              <a:ext uri="{FF2B5EF4-FFF2-40B4-BE49-F238E27FC236}">
                <a16:creationId xmlns:a16="http://schemas.microsoft.com/office/drawing/2014/main" id="{00C9E70D-9783-4E8D-8564-EC328D1BD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163" y="984250"/>
            <a:ext cx="11042650" cy="776288"/>
          </a:xfrm>
        </p:spPr>
        <p:txBody>
          <a:bodyPr/>
          <a:lstStyle/>
          <a:p>
            <a:r>
              <a:rPr lang="sr-Latn-ME" altLang="en-US" dirty="0"/>
              <a:t>Razvojni scenariji</a:t>
            </a:r>
            <a:endParaRPr lang="en-US" altLang="en-US" dirty="0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65A6AFCC-9B4C-4BA0-A899-271665BC6578}"/>
              </a:ext>
            </a:extLst>
          </p:cNvPr>
          <p:cNvSpPr/>
          <p:nvPr/>
        </p:nvSpPr>
        <p:spPr>
          <a:xfrm>
            <a:off x="0" y="1550988"/>
            <a:ext cx="5029200" cy="32624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619125" indent="-1714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Ø"/>
              <a:defRPr/>
            </a:pPr>
            <a:endParaRPr lang="en-US" sz="2000" b="1" dirty="0">
              <a:latin typeface="+mn-lt"/>
              <a:cs typeface="+mn-cs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endParaRPr lang="en-GB" b="1" dirty="0">
              <a:latin typeface="+mn-lt"/>
              <a:cs typeface="+mn-cs"/>
            </a:endParaRPr>
          </a:p>
          <a:p>
            <a:pPr marL="28575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sr-Latn-ME" sz="2000" b="1" dirty="0">
                <a:latin typeface="+mn-lt"/>
                <a:cs typeface="+mn-cs"/>
              </a:rPr>
              <a:t>Na osnovu glavnih scenarija za prugu sve ostale discipline su razrađene bazirajući se na tim scenarijima</a:t>
            </a:r>
            <a:r>
              <a:rPr lang="en-GB" sz="2000" b="1" dirty="0">
                <a:latin typeface="+mn-lt"/>
                <a:cs typeface="+mn-cs"/>
              </a:rPr>
              <a:t>. </a:t>
            </a:r>
          </a:p>
          <a:p>
            <a:pPr marL="28575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endParaRPr lang="en-GB" sz="2000" b="1" dirty="0">
              <a:latin typeface="+mn-lt"/>
              <a:cs typeface="+mn-cs"/>
            </a:endParaRPr>
          </a:p>
          <a:p>
            <a:pPr marL="28575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sr-Latn-ME" sz="2000" b="1" dirty="0">
                <a:latin typeface="+mn-lt"/>
                <a:cs typeface="+mn-cs"/>
              </a:rPr>
              <a:t>Procjena troškova za sve razvojne scenarije</a:t>
            </a:r>
            <a:endParaRPr lang="en-GB" sz="2000" b="1" dirty="0">
              <a:latin typeface="+mn-lt"/>
              <a:cs typeface="+mn-cs"/>
            </a:endParaRPr>
          </a:p>
          <a:p>
            <a:pPr marL="28575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endParaRPr lang="en-GB" b="1" dirty="0">
              <a:latin typeface="+mn-lt"/>
              <a:cs typeface="+mn-cs"/>
            </a:endParaRPr>
          </a:p>
          <a:p>
            <a:pPr marL="285750" indent="-28575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endParaRPr lang="en-GB" b="1" dirty="0">
              <a:latin typeface="+mn-lt"/>
              <a:cs typeface="+mn-cs"/>
            </a:endParaRPr>
          </a:p>
          <a:p>
            <a:pPr marL="447675" indent="177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200" b="1" dirty="0">
              <a:latin typeface="+mn-lt"/>
              <a:cs typeface="+mn-cs"/>
            </a:endParaRPr>
          </a:p>
        </p:txBody>
      </p:sp>
      <p:graphicFrame>
        <p:nvGraphicFramePr>
          <p:cNvPr id="6" name="Διάγραμμα 5">
            <a:extLst>
              <a:ext uri="{FF2B5EF4-FFF2-40B4-BE49-F238E27FC236}">
                <a16:creationId xmlns:a16="http://schemas.microsoft.com/office/drawing/2014/main" id="{255CD1DC-015C-4074-A865-C9FEB2E237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4502121"/>
              </p:ext>
            </p:extLst>
          </p:nvPr>
        </p:nvGraphicFramePr>
        <p:xfrm>
          <a:off x="4283303" y="546652"/>
          <a:ext cx="8548113" cy="61920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988124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2AA39310-3844-4005-A6BF-57C181395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871538"/>
            <a:ext cx="11042650" cy="776287"/>
          </a:xfrm>
        </p:spPr>
        <p:txBody>
          <a:bodyPr/>
          <a:lstStyle/>
          <a:p>
            <a:r>
              <a:rPr lang="sr-Latn-RS" altLang="en-US" sz="3600" dirty="0">
                <a:latin typeface="Tw Cen MT" panose="020B0602020104020603" pitchFamily="34" charset="0"/>
              </a:rPr>
              <a:t>Tuneli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0073F829-4392-461D-95FD-A191B95FF5B7}"/>
              </a:ext>
            </a:extLst>
          </p:cNvPr>
          <p:cNvSpPr txBox="1">
            <a:spLocks/>
          </p:cNvSpPr>
          <p:nvPr/>
        </p:nvSpPr>
        <p:spPr bwMode="auto">
          <a:xfrm>
            <a:off x="501650" y="1666875"/>
            <a:ext cx="6808788" cy="2542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sr-Latn-RS" altLang="en-US" u="sng" dirty="0"/>
              <a:t>Trenutno stanje</a:t>
            </a:r>
          </a:p>
          <a:p>
            <a:r>
              <a:rPr lang="sr-Latn-RS" sz="2000" dirty="0"/>
              <a:t>Glavni problem je curenje vode iznutra.</a:t>
            </a:r>
          </a:p>
          <a:p>
            <a:r>
              <a:rPr lang="sr-Latn-RS" altLang="en-US" sz="2000" dirty="0"/>
              <a:t>Degradirane betonske površine –sa problemima kao što su ispiranje, korozija pojačane karbonizacije itd.</a:t>
            </a:r>
          </a:p>
          <a:p>
            <a:r>
              <a:rPr lang="sr-Latn-RS" sz="2000" dirty="0"/>
              <a:t>Korekcija postojećih geometrijskih odstupanja debljine obloge.</a:t>
            </a:r>
          </a:p>
          <a:p>
            <a:r>
              <a:rPr lang="sr-Latn-RS" sz="2000" dirty="0"/>
              <a:t>Proširenje poprečnog </a:t>
            </a:r>
            <a:r>
              <a:rPr lang="sr-Latn-RS" sz="2000" dirty="0" err="1"/>
              <a:t>presjeka</a:t>
            </a:r>
            <a:r>
              <a:rPr lang="sr-Latn-RS" sz="2000" dirty="0"/>
              <a:t> u određenim scenarijima je potrebno.</a:t>
            </a:r>
          </a:p>
          <a:p>
            <a:pPr marL="0" indent="0">
              <a:buNone/>
            </a:pPr>
            <a:endParaRPr lang="en-GB" sz="2000" dirty="0"/>
          </a:p>
          <a:p>
            <a:pPr>
              <a:buFont typeface="Arial" panose="020B0604020202020204" pitchFamily="34" charset="0"/>
              <a:buNone/>
            </a:pPr>
            <a:endParaRPr lang="en-US" altLang="en-US" sz="2000" dirty="0"/>
          </a:p>
          <a:p>
            <a:pPr>
              <a:buFont typeface="Arial" panose="020B0604020202020204" pitchFamily="34" charset="0"/>
              <a:buNone/>
            </a:pPr>
            <a:endParaRPr lang="en-US" altLang="en-US" sz="2000" dirty="0"/>
          </a:p>
          <a:p>
            <a:pPr>
              <a:buFont typeface="Arial" panose="020B0604020202020204" pitchFamily="34" charset="0"/>
              <a:buNone/>
            </a:pPr>
            <a:endParaRPr lang="el-GR" altLang="en-US" sz="2000" dirty="0">
              <a:latin typeface="Tw Cen MT" panose="020B0602020104020603" pitchFamily="34" charset="0"/>
            </a:endParaRPr>
          </a:p>
        </p:txBody>
      </p:sp>
      <p:pic>
        <p:nvPicPr>
          <p:cNvPr id="92162" name="Picture 2">
            <a:extLst>
              <a:ext uri="{FF2B5EF4-FFF2-40B4-BE49-F238E27FC236}">
                <a16:creationId xmlns:a16="http://schemas.microsoft.com/office/drawing/2014/main" id="{94069F86-BAEB-4DCA-BD56-E6CE99514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345" y="4127710"/>
            <a:ext cx="3809459" cy="2150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Picture 39">
            <a:extLst>
              <a:ext uri="{FF2B5EF4-FFF2-40B4-BE49-F238E27FC236}">
                <a16:creationId xmlns:a16="http://schemas.microsoft.com/office/drawing/2014/main" id="{EF76FA59-F914-448C-8EE3-E588349CA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345" y="1512379"/>
            <a:ext cx="3809459" cy="2542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4" name="Picture 4">
            <a:extLst>
              <a:ext uri="{FF2B5EF4-FFF2-40B4-BE49-F238E27FC236}">
                <a16:creationId xmlns:a16="http://schemas.microsoft.com/office/drawing/2014/main" id="{78299DF3-34CB-4150-9B5B-E5DAB474F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413" y="4345217"/>
            <a:ext cx="3518953" cy="197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85145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2AA39310-3844-4005-A6BF-57C181395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871538"/>
            <a:ext cx="11042650" cy="776287"/>
          </a:xfrm>
        </p:spPr>
        <p:txBody>
          <a:bodyPr/>
          <a:lstStyle/>
          <a:p>
            <a:r>
              <a:rPr lang="sr-Latn-RS" altLang="en-US" sz="3600" dirty="0">
                <a:latin typeface="Tw Cen MT" panose="020B0602020104020603" pitchFamily="34" charset="0"/>
              </a:rPr>
              <a:t>Tuneli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8353B63-B525-41B9-9E76-7EED11586495}"/>
              </a:ext>
            </a:extLst>
          </p:cNvPr>
          <p:cNvGraphicFramePr/>
          <p:nvPr/>
        </p:nvGraphicFramePr>
        <p:xfrm>
          <a:off x="-1" y="2794000"/>
          <a:ext cx="9321801" cy="35513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Rectangle 3">
            <a:extLst>
              <a:ext uri="{FF2B5EF4-FFF2-40B4-BE49-F238E27FC236}">
                <a16:creationId xmlns:a16="http://schemas.microsoft.com/office/drawing/2014/main" id="{0073F829-4392-461D-95FD-A191B95FF5B7}"/>
              </a:ext>
            </a:extLst>
          </p:cNvPr>
          <p:cNvSpPr txBox="1">
            <a:spLocks/>
          </p:cNvSpPr>
          <p:nvPr/>
        </p:nvSpPr>
        <p:spPr bwMode="auto">
          <a:xfrm>
            <a:off x="501649" y="1666875"/>
            <a:ext cx="10208504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sr-Latn-RS" altLang="en-US" u="sng" dirty="0"/>
              <a:t>Scenario 1 (Posao kao obično)</a:t>
            </a:r>
          </a:p>
          <a:p>
            <a:pPr marL="0" indent="0">
              <a:buNone/>
            </a:pPr>
            <a:r>
              <a:rPr lang="sr-Latn-RS" altLang="en-US" sz="2000" dirty="0"/>
              <a:t>U Scenariju 1, mjere u tunelima usredsređene su na neposredne mjere korekcije i rehabilitacije, </a:t>
            </a:r>
            <a:r>
              <a:rPr lang="sr-Latn-RS" altLang="en-US" sz="2000" dirty="0" err="1"/>
              <a:t>namijenjene</a:t>
            </a:r>
            <a:r>
              <a:rPr lang="sr-Latn-RS" altLang="en-US" sz="2000" dirty="0"/>
              <a:t> produženju radnog </a:t>
            </a:r>
            <a:r>
              <a:rPr lang="sr-Latn-RS" altLang="en-US" sz="2000" dirty="0" err="1"/>
              <a:t>vijeka</a:t>
            </a:r>
            <a:r>
              <a:rPr lang="sr-Latn-RS" altLang="en-US" sz="2000" dirty="0"/>
              <a:t> konstrukcije. Ovaj cilj indikativno uključuje:</a:t>
            </a:r>
          </a:p>
          <a:p>
            <a:pPr marL="0" indent="0">
              <a:buNone/>
            </a:pPr>
            <a:r>
              <a:rPr lang="sr-Latn-RS" altLang="en-US" sz="2000" dirty="0"/>
              <a:t> </a:t>
            </a:r>
          </a:p>
          <a:p>
            <a:r>
              <a:rPr lang="sr-Latn-RS" sz="2000" dirty="0"/>
              <a:t>Mjere </a:t>
            </a:r>
            <a:r>
              <a:rPr lang="sr-Latn-RS" sz="2000" dirty="0" err="1"/>
              <a:t>hidroizolacije</a:t>
            </a:r>
            <a:endParaRPr lang="sr-Latn-RS" sz="2000" dirty="0"/>
          </a:p>
          <a:p>
            <a:r>
              <a:rPr lang="sr-Latn-RS" sz="2000" dirty="0"/>
              <a:t>Popravke na spojevima radi zaustavljanja curenja vode</a:t>
            </a:r>
          </a:p>
          <a:p>
            <a:r>
              <a:rPr lang="sr-Latn-RS" sz="2000" dirty="0"/>
              <a:t>Korišćenje reparacionog maltera na mjestima na kojima postoje problemi sa betonom kao što su ispiranje kreča, ispiranje zemlje, karbonizacija, korozija armature itd. </a:t>
            </a:r>
          </a:p>
          <a:p>
            <a:r>
              <a:rPr lang="sr-Latn-RS" sz="2000" dirty="0"/>
              <a:t>Mjere za korekciju </a:t>
            </a:r>
            <a:r>
              <a:rPr lang="sr-Latn-RS" sz="2000" dirty="0" err="1"/>
              <a:t>kolosjeka</a:t>
            </a:r>
            <a:r>
              <a:rPr lang="sr-Latn-RS" sz="2000" dirty="0"/>
              <a:t>, kao u Tunelu 2 (gdje </a:t>
            </a:r>
            <a:r>
              <a:rPr lang="sr-Latn-RS" sz="2000" dirty="0" err="1"/>
              <a:t>kolosjek</a:t>
            </a:r>
            <a:r>
              <a:rPr lang="sr-Latn-RS" sz="2000" dirty="0"/>
              <a:t> nije na srednjoj liniji tunela)</a:t>
            </a:r>
          </a:p>
          <a:p>
            <a:r>
              <a:rPr lang="sr-Latn-RS" sz="2000" dirty="0"/>
              <a:t>Održavanje kablovskih kanala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sz="2000" dirty="0"/>
          </a:p>
          <a:p>
            <a:pPr>
              <a:buFont typeface="Arial" panose="020B0604020202020204" pitchFamily="34" charset="0"/>
              <a:buNone/>
            </a:pPr>
            <a:endParaRPr lang="en-US" altLang="en-US" sz="2000" dirty="0"/>
          </a:p>
          <a:p>
            <a:pPr>
              <a:buFont typeface="Arial" panose="020B0604020202020204" pitchFamily="34" charset="0"/>
              <a:buNone/>
            </a:pPr>
            <a:endParaRPr lang="el-GR" altLang="en-US" sz="200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326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2AA39310-3844-4005-A6BF-57C181395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871538"/>
            <a:ext cx="11042650" cy="776287"/>
          </a:xfrm>
        </p:spPr>
        <p:txBody>
          <a:bodyPr/>
          <a:lstStyle/>
          <a:p>
            <a:r>
              <a:rPr lang="sr-Latn-RS" altLang="en-US" sz="3600" dirty="0">
                <a:latin typeface="Tw Cen MT" panose="020B0602020104020603" pitchFamily="34" charset="0"/>
              </a:rPr>
              <a:t>Tuneli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8353B63-B525-41B9-9E76-7EED11586495}"/>
              </a:ext>
            </a:extLst>
          </p:cNvPr>
          <p:cNvGraphicFramePr/>
          <p:nvPr/>
        </p:nvGraphicFramePr>
        <p:xfrm>
          <a:off x="-1" y="2794000"/>
          <a:ext cx="9321801" cy="35513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Rectangle 3">
            <a:extLst>
              <a:ext uri="{FF2B5EF4-FFF2-40B4-BE49-F238E27FC236}">
                <a16:creationId xmlns:a16="http://schemas.microsoft.com/office/drawing/2014/main" id="{0073F829-4392-461D-95FD-A191B95FF5B7}"/>
              </a:ext>
            </a:extLst>
          </p:cNvPr>
          <p:cNvSpPr txBox="1">
            <a:spLocks/>
          </p:cNvSpPr>
          <p:nvPr/>
        </p:nvSpPr>
        <p:spPr bwMode="auto">
          <a:xfrm>
            <a:off x="501649" y="1666875"/>
            <a:ext cx="10208504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sr-Latn-RS" altLang="en-US" u="sng" dirty="0"/>
              <a:t>Scenario 2 (Ograničena rehabilitacija)</a:t>
            </a:r>
          </a:p>
          <a:p>
            <a:pPr marL="0" indent="0">
              <a:buNone/>
            </a:pPr>
            <a:r>
              <a:rPr lang="sr-Latn-RS" altLang="en-US" sz="2000" dirty="0"/>
              <a:t>U Scenariju 2, mjere na tunelu imaju za cilj </a:t>
            </a:r>
            <a:r>
              <a:rPr lang="sr-Latn-RS" altLang="en-US" sz="2000" u="sng" dirty="0"/>
              <a:t>strukturnu rehabilitaciju</a:t>
            </a:r>
            <a:r>
              <a:rPr lang="sr-Latn-RS" altLang="en-US" sz="2000" dirty="0"/>
              <a:t> tunela i njihovu sigurnost</a:t>
            </a:r>
            <a:r>
              <a:rPr lang="sr-Latn-RS" sz="2000" dirty="0"/>
              <a:t>. Pretpostavlja se da će na oko 40% dužine tunela biti neophodna ekstenzivna strukturna rehabilitacija. Ovaj cilj obuhvata (pored mjera obuhvaćenih Scenarijom 1) još i</a:t>
            </a:r>
            <a:r>
              <a:rPr lang="sr-Latn-RS" altLang="en-US" sz="2000" dirty="0"/>
              <a:t>:</a:t>
            </a:r>
          </a:p>
          <a:p>
            <a:pPr marL="0" indent="0">
              <a:buNone/>
            </a:pPr>
            <a:r>
              <a:rPr lang="sr-Latn-RS" altLang="en-US" sz="2000" dirty="0"/>
              <a:t> </a:t>
            </a:r>
          </a:p>
          <a:p>
            <a:r>
              <a:rPr lang="sr-Latn-RS" sz="2000" dirty="0"/>
              <a:t>Rušenje i </a:t>
            </a:r>
            <a:r>
              <a:rPr lang="sr-Latn-RS" sz="2000" dirty="0" err="1"/>
              <a:t>zamjenu</a:t>
            </a:r>
            <a:r>
              <a:rPr lang="sr-Latn-RS" sz="2000" dirty="0"/>
              <a:t> betonskih </a:t>
            </a:r>
            <a:r>
              <a:rPr lang="sr-Latn-RS" sz="2000" dirty="0" err="1"/>
              <a:t>djelova</a:t>
            </a:r>
            <a:r>
              <a:rPr lang="sr-Latn-RS" sz="2000" dirty="0"/>
              <a:t> obloge</a:t>
            </a:r>
          </a:p>
          <a:p>
            <a:r>
              <a:rPr lang="sr-Latn-RS" sz="2000" dirty="0" err="1"/>
              <a:t>Zamjenu</a:t>
            </a:r>
            <a:r>
              <a:rPr lang="sr-Latn-RS" sz="2000" dirty="0"/>
              <a:t> ili dodavanje armature</a:t>
            </a:r>
          </a:p>
          <a:p>
            <a:r>
              <a:rPr lang="sr-Latn-RS" sz="2000" dirty="0"/>
              <a:t>Mjere stabilizacije </a:t>
            </a:r>
            <a:r>
              <a:rPr lang="sr-Latn-RS" sz="2000" dirty="0" err="1"/>
              <a:t>stijenske</a:t>
            </a:r>
            <a:r>
              <a:rPr lang="sr-Latn-RS" sz="2000" dirty="0"/>
              <a:t> mase, npr. </a:t>
            </a:r>
            <a:r>
              <a:rPr lang="sr-Latn-RS" sz="2000" dirty="0" err="1"/>
              <a:t>injektianje</a:t>
            </a:r>
            <a:r>
              <a:rPr lang="sr-Latn-RS" sz="2000" dirty="0"/>
              <a:t> betonom</a:t>
            </a:r>
          </a:p>
          <a:p>
            <a:r>
              <a:rPr lang="sr-Latn-RS" sz="2000" dirty="0"/>
              <a:t>Mjere strukturne nadogradnje na portalima</a:t>
            </a:r>
            <a:endParaRPr lang="sr-Latn-RS" altLang="en-US" sz="2000" dirty="0"/>
          </a:p>
          <a:p>
            <a:pPr>
              <a:buFont typeface="Arial" panose="020B0604020202020204" pitchFamily="34" charset="0"/>
              <a:buNone/>
            </a:pPr>
            <a:endParaRPr lang="el-GR" altLang="en-US" sz="200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7427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2AA39310-3844-4005-A6BF-57C181395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871538"/>
            <a:ext cx="11042650" cy="776287"/>
          </a:xfrm>
        </p:spPr>
        <p:txBody>
          <a:bodyPr/>
          <a:lstStyle/>
          <a:p>
            <a:r>
              <a:rPr lang="sr-Latn-RS" altLang="en-US" sz="3600" dirty="0">
                <a:latin typeface="Tw Cen MT" panose="020B0602020104020603" pitchFamily="34" charset="0"/>
              </a:rPr>
              <a:t>Tuneli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8353B63-B525-41B9-9E76-7EED11586495}"/>
              </a:ext>
            </a:extLst>
          </p:cNvPr>
          <p:cNvGraphicFramePr/>
          <p:nvPr/>
        </p:nvGraphicFramePr>
        <p:xfrm>
          <a:off x="-1" y="2794000"/>
          <a:ext cx="9321801" cy="35513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Rectangle 3">
            <a:extLst>
              <a:ext uri="{FF2B5EF4-FFF2-40B4-BE49-F238E27FC236}">
                <a16:creationId xmlns:a16="http://schemas.microsoft.com/office/drawing/2014/main" id="{0073F829-4392-461D-95FD-A191B95FF5B7}"/>
              </a:ext>
            </a:extLst>
          </p:cNvPr>
          <p:cNvSpPr txBox="1">
            <a:spLocks/>
          </p:cNvSpPr>
          <p:nvPr/>
        </p:nvSpPr>
        <p:spPr bwMode="auto">
          <a:xfrm>
            <a:off x="501649" y="1666875"/>
            <a:ext cx="10208504" cy="485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sr-Latn-RS" altLang="en-US" u="sng" dirty="0"/>
              <a:t>Scenario 3A (Potpuna </a:t>
            </a:r>
            <a:r>
              <a:rPr lang="sr-Latn-RS" altLang="en-US" u="sng" dirty="0" err="1"/>
              <a:t>mdernizacija</a:t>
            </a:r>
            <a:r>
              <a:rPr lang="sr-Latn-RS" altLang="en-US" u="sng" dirty="0"/>
              <a:t> – Alt.1)</a:t>
            </a:r>
          </a:p>
          <a:p>
            <a:pPr marL="0" indent="0">
              <a:buNone/>
            </a:pPr>
            <a:r>
              <a:rPr lang="sr-Latn-RS" sz="2000" dirty="0"/>
              <a:t>Opseg Scenarija 3A obuhvata </a:t>
            </a:r>
            <a:r>
              <a:rPr lang="sr-Latn-RS" sz="2000" u="sng" dirty="0"/>
              <a:t>povećanje </a:t>
            </a:r>
            <a:r>
              <a:rPr lang="sr-Latn-RS" sz="2000" u="sng" dirty="0" err="1"/>
              <a:t>presjeka</a:t>
            </a:r>
            <a:r>
              <a:rPr lang="sr-Latn-RS" sz="2000" u="sng" dirty="0"/>
              <a:t> </a:t>
            </a:r>
            <a:r>
              <a:rPr lang="sr-Latn-RS" sz="2000" dirty="0"/>
              <a:t>kako bi se udovoljilo TEN-T i TSI zahtjevima u odnosu na profil i sigurnosne karakteristike i sve potrebne mjere </a:t>
            </a:r>
            <a:r>
              <a:rPr lang="sr-Latn-RS" sz="2000" u="sng" dirty="0"/>
              <a:t>strukturne nadogradnje</a:t>
            </a:r>
            <a:r>
              <a:rPr lang="sr-Latn-RS" sz="2000" dirty="0"/>
              <a:t> na portalima i oblogama. Takođe uključuju radove većeg obima ili neposredne potrebne akcije (pored mjera obuhvaćenih Scenarijima 1+2). </a:t>
            </a:r>
            <a:endParaRPr lang="sr-Latn-RS" altLang="en-US" sz="2000" dirty="0"/>
          </a:p>
          <a:p>
            <a:r>
              <a:rPr lang="sr-Latn-RS" altLang="en-US" sz="2000" dirty="0"/>
              <a:t>Proširenje postojećeg poprečnog </a:t>
            </a:r>
            <a:r>
              <a:rPr lang="sr-Latn-RS" altLang="en-US" sz="2000" dirty="0" err="1"/>
              <a:t>presjeka</a:t>
            </a:r>
            <a:r>
              <a:rPr lang="sr-Latn-RS" altLang="en-US" sz="2000" dirty="0"/>
              <a:t> kako bi se bočno </a:t>
            </a:r>
            <a:r>
              <a:rPr lang="sr-Latn-RS" altLang="en-US" sz="2000" dirty="0" err="1"/>
              <a:t>smjestila</a:t>
            </a:r>
            <a:r>
              <a:rPr lang="sr-Latn-RS" altLang="en-US" sz="2000" dirty="0"/>
              <a:t> </a:t>
            </a:r>
            <a:r>
              <a:rPr lang="sr-Latn-RS" altLang="en-US" sz="2000" dirty="0" err="1"/>
              <a:t>pješačka</a:t>
            </a:r>
            <a:r>
              <a:rPr lang="sr-Latn-RS" altLang="en-US" sz="2000" dirty="0"/>
              <a:t> staza za hitne slučajeve kao i instalaciju voznih vodova (potrebno ~7,20 m, trenutno is~5,70 m).</a:t>
            </a:r>
          </a:p>
          <a:p>
            <a:r>
              <a:rPr lang="sr-Latn-RS" altLang="en-US" sz="2000" dirty="0"/>
              <a:t>Instalacija sistema za elektrifikaciju i signalizaciju i telekomunikacije.</a:t>
            </a:r>
          </a:p>
          <a:p>
            <a:r>
              <a:rPr lang="sr-Latn-RS" altLang="en-US" sz="2000" dirty="0"/>
              <a:t>Dodavanje </a:t>
            </a:r>
            <a:r>
              <a:rPr lang="sr-Latn-RS" altLang="en-US" sz="2000" dirty="0" err="1"/>
              <a:t>vatrootpornog</a:t>
            </a:r>
            <a:r>
              <a:rPr lang="sr-Latn-RS" altLang="en-US" sz="2000" dirty="0"/>
              <a:t> sloja za povećanje vremena evakuacije u slučaju požara (svi tuneli).</a:t>
            </a:r>
          </a:p>
          <a:p>
            <a:r>
              <a:rPr lang="sr-Latn-RS" altLang="en-US" sz="2000" dirty="0"/>
              <a:t>Instalacija sistema za gašenje požara (za Tunel BR 2 –čija je dužina &gt;1 km- i nije u skladu sa dodatnim zahtjevima  koji se odnose na objekte za evakuaciju).</a:t>
            </a:r>
          </a:p>
          <a:p>
            <a:r>
              <a:rPr lang="sr-Latn-RS" altLang="en-US" sz="2000" dirty="0"/>
              <a:t>Mjere radi ispunjavanja pristupa </a:t>
            </a:r>
            <a:r>
              <a:rPr lang="sr-Latn-RS" altLang="en-US" sz="2000" dirty="0" err="1"/>
              <a:t>bezbjednim</a:t>
            </a:r>
            <a:r>
              <a:rPr lang="sr-Latn-RS" altLang="en-US" sz="2000" dirty="0"/>
              <a:t> zonama (za Tunel BR 2 –čija je dužina &gt;1 km- i nije u skladu dodatnim zahtjevima koji se odnose na objekte za evakuaciju). </a:t>
            </a:r>
            <a:r>
              <a:rPr lang="sr-Latn-RS" altLang="en-US" sz="2000" dirty="0" err="1"/>
              <a:t>Zamjena</a:t>
            </a:r>
            <a:r>
              <a:rPr lang="sr-Latn-RS" altLang="en-US" sz="2000" dirty="0"/>
              <a:t> ležajeva (tamo gdje postoje)</a:t>
            </a:r>
          </a:p>
          <a:p>
            <a:endParaRPr lang="en-US" altLang="en-US" sz="2000" dirty="0"/>
          </a:p>
          <a:p>
            <a:endParaRPr lang="en-US" altLang="en-US" sz="2000" dirty="0"/>
          </a:p>
          <a:p>
            <a:pPr>
              <a:buFont typeface="Arial" panose="020B0604020202020204" pitchFamily="34" charset="0"/>
              <a:buNone/>
            </a:pPr>
            <a:endParaRPr lang="en-US" altLang="en-US" sz="2000" dirty="0"/>
          </a:p>
          <a:p>
            <a:pPr>
              <a:buFont typeface="Arial" panose="020B0604020202020204" pitchFamily="34" charset="0"/>
              <a:buNone/>
            </a:pPr>
            <a:endParaRPr lang="en-US" altLang="en-US" sz="2000" dirty="0"/>
          </a:p>
          <a:p>
            <a:pPr>
              <a:buFont typeface="Arial" panose="020B0604020202020204" pitchFamily="34" charset="0"/>
              <a:buNone/>
            </a:pPr>
            <a:endParaRPr lang="el-GR" altLang="en-US" sz="200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6533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2AA39310-3844-4005-A6BF-57C181395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871538"/>
            <a:ext cx="11042650" cy="776287"/>
          </a:xfrm>
        </p:spPr>
        <p:txBody>
          <a:bodyPr/>
          <a:lstStyle/>
          <a:p>
            <a:r>
              <a:rPr lang="sr-Latn-RS" altLang="en-US" sz="3600" dirty="0">
                <a:latin typeface="Tw Cen MT" panose="020B0602020104020603" pitchFamily="34" charset="0"/>
              </a:rPr>
              <a:t>Tuneli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8353B63-B525-41B9-9E76-7EED11586495}"/>
              </a:ext>
            </a:extLst>
          </p:cNvPr>
          <p:cNvGraphicFramePr/>
          <p:nvPr/>
        </p:nvGraphicFramePr>
        <p:xfrm>
          <a:off x="-1" y="2794000"/>
          <a:ext cx="9321801" cy="35513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Rectangle 3">
            <a:extLst>
              <a:ext uri="{FF2B5EF4-FFF2-40B4-BE49-F238E27FC236}">
                <a16:creationId xmlns:a16="http://schemas.microsoft.com/office/drawing/2014/main" id="{0073F829-4392-461D-95FD-A191B95FF5B7}"/>
              </a:ext>
            </a:extLst>
          </p:cNvPr>
          <p:cNvSpPr txBox="1">
            <a:spLocks/>
          </p:cNvSpPr>
          <p:nvPr/>
        </p:nvSpPr>
        <p:spPr bwMode="auto">
          <a:xfrm>
            <a:off x="501649" y="1666875"/>
            <a:ext cx="10208504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sr-Latn-RS" altLang="en-US" u="sng" dirty="0"/>
              <a:t>Scenario 3B (Potpuna modernizacija – Alt.2)</a:t>
            </a:r>
          </a:p>
          <a:p>
            <a:pPr marL="0" indent="0">
              <a:buNone/>
            </a:pPr>
            <a:r>
              <a:rPr lang="sr-Latn-RS" sz="2000" dirty="0"/>
              <a:t>Opseg Scenario 3B nudi novi pristup za </a:t>
            </a:r>
            <a:r>
              <a:rPr lang="sr-Latn-RS" sz="2000" u="sng" dirty="0"/>
              <a:t>Tunel BR 2 </a:t>
            </a:r>
            <a:r>
              <a:rPr lang="sr-Latn-RS" sz="2000" dirty="0"/>
              <a:t>(za Tunele 1 i 3, primjenjuje se scenario 3A). </a:t>
            </a:r>
            <a:endParaRPr lang="sr-Latn-RS" altLang="en-US" sz="2000" dirty="0"/>
          </a:p>
          <a:p>
            <a:r>
              <a:rPr lang="sr-Latn-RS" altLang="en-US" sz="2000" dirty="0"/>
              <a:t>Izgradnja novog tunela, paralelno sa postojećim, sa poprečnim </a:t>
            </a:r>
            <a:r>
              <a:rPr lang="sr-Latn-RS" altLang="en-US" sz="2000" dirty="0" err="1"/>
              <a:t>presjekom</a:t>
            </a:r>
            <a:r>
              <a:rPr lang="sr-Latn-RS" altLang="en-US" sz="2000" dirty="0"/>
              <a:t> u potpunosti u skladu sa TSI. Postojeći tunel koristiće se kao sigurnosno i </a:t>
            </a:r>
            <a:r>
              <a:rPr lang="sr-Latn-RS" altLang="en-US" sz="2000" dirty="0" err="1"/>
              <a:t>evakuaciono</a:t>
            </a:r>
            <a:r>
              <a:rPr lang="sr-Latn-RS" altLang="en-US" sz="2000" dirty="0"/>
              <a:t> područje, i biće povezan poprečnim tunelima za spasavanje sa novim tunelom.</a:t>
            </a:r>
          </a:p>
          <a:p>
            <a:endParaRPr lang="en-US" altLang="en-US" sz="2000" dirty="0"/>
          </a:p>
          <a:p>
            <a:pPr>
              <a:buFont typeface="Arial" panose="020B0604020202020204" pitchFamily="34" charset="0"/>
              <a:buNone/>
            </a:pPr>
            <a:endParaRPr lang="en-US" altLang="en-US" sz="2000" dirty="0"/>
          </a:p>
          <a:p>
            <a:pPr>
              <a:buFont typeface="Arial" panose="020B0604020202020204" pitchFamily="34" charset="0"/>
              <a:buNone/>
            </a:pPr>
            <a:endParaRPr lang="en-US" altLang="en-US" sz="2000" dirty="0"/>
          </a:p>
          <a:p>
            <a:pPr>
              <a:buFont typeface="Arial" panose="020B0604020202020204" pitchFamily="34" charset="0"/>
              <a:buNone/>
            </a:pPr>
            <a:endParaRPr lang="el-GR" altLang="en-US" sz="200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7378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2AA39310-3844-4005-A6BF-57C181395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871538"/>
            <a:ext cx="11042650" cy="776287"/>
          </a:xfrm>
        </p:spPr>
        <p:txBody>
          <a:bodyPr/>
          <a:lstStyle/>
          <a:p>
            <a:r>
              <a:rPr lang="sr-Latn-RS" altLang="en-US" sz="3600" dirty="0">
                <a:latin typeface="Tw Cen MT" panose="020B0602020104020603" pitchFamily="34" charset="0"/>
              </a:rPr>
              <a:t>Potporni zidovi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8353B63-B525-41B9-9E76-7EED11586495}"/>
              </a:ext>
            </a:extLst>
          </p:cNvPr>
          <p:cNvGraphicFramePr/>
          <p:nvPr/>
        </p:nvGraphicFramePr>
        <p:xfrm>
          <a:off x="-1" y="2794000"/>
          <a:ext cx="9321801" cy="35513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Rectangle 3">
            <a:extLst>
              <a:ext uri="{FF2B5EF4-FFF2-40B4-BE49-F238E27FC236}">
                <a16:creationId xmlns:a16="http://schemas.microsoft.com/office/drawing/2014/main" id="{0073F829-4392-461D-95FD-A191B95FF5B7}"/>
              </a:ext>
            </a:extLst>
          </p:cNvPr>
          <p:cNvSpPr txBox="1">
            <a:spLocks/>
          </p:cNvSpPr>
          <p:nvPr/>
        </p:nvSpPr>
        <p:spPr bwMode="auto">
          <a:xfrm>
            <a:off x="501649" y="1721796"/>
            <a:ext cx="6132615" cy="2178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sr-Latn-RS" altLang="en-US" u="sng" dirty="0"/>
              <a:t>Postojeća infrastruktura</a:t>
            </a:r>
          </a:p>
          <a:p>
            <a:r>
              <a:rPr lang="sr-Latn-RS" altLang="en-US" sz="2000" dirty="0"/>
              <a:t>14 potpornih zidova duž trase – 12 iznad i 2 ispod. </a:t>
            </a:r>
          </a:p>
          <a:p>
            <a:r>
              <a:rPr lang="sr-Latn-RS" altLang="en-US" sz="2000" dirty="0"/>
              <a:t>Dužina između 3m - 250m</a:t>
            </a:r>
          </a:p>
          <a:p>
            <a:r>
              <a:rPr lang="sr-Latn-RS" altLang="en-US" sz="2000" dirty="0"/>
              <a:t>Svi su betonski – od običnog ili ojačanog betona</a:t>
            </a:r>
          </a:p>
          <a:p>
            <a:pPr>
              <a:buNone/>
            </a:pPr>
            <a:r>
              <a:rPr lang="sr-Latn-RS" altLang="en-US" u="sng" dirty="0"/>
              <a:t>Trenutno stanje</a:t>
            </a:r>
          </a:p>
          <a:p>
            <a:r>
              <a:rPr lang="sr-Latn-RS" sz="2000" dirty="0"/>
              <a:t>Problemi sa neadekvatnom visinom – sigurnost od pada tla i </a:t>
            </a:r>
            <a:r>
              <a:rPr lang="sr-Latn-RS" sz="2000" dirty="0" err="1"/>
              <a:t>stijena</a:t>
            </a:r>
            <a:endParaRPr lang="sr-Latn-RS" sz="2000" dirty="0"/>
          </a:p>
          <a:p>
            <a:r>
              <a:rPr lang="sr-Latn-RS" altLang="en-US" sz="2000" dirty="0"/>
              <a:t>Degradirane betonske površine –sa problemima kao što su ispiranje, korozija pojačane karbonizacije i sl.</a:t>
            </a:r>
          </a:p>
          <a:p>
            <a:endParaRPr lang="en-GB" sz="2000" dirty="0"/>
          </a:p>
          <a:p>
            <a:pPr>
              <a:buFont typeface="Arial" panose="020B0604020202020204" pitchFamily="34" charset="0"/>
              <a:buNone/>
            </a:pPr>
            <a:endParaRPr lang="el-GR" altLang="en-US" sz="2000" dirty="0">
              <a:latin typeface="Tw Cen MT" panose="020B06020201040206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0C4E92-3FA4-4E30-9301-8366818774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9991" y="2418715"/>
            <a:ext cx="5444858" cy="296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9537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2AA39310-3844-4005-A6BF-57C181395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871538"/>
            <a:ext cx="11042650" cy="776287"/>
          </a:xfrm>
        </p:spPr>
        <p:txBody>
          <a:bodyPr/>
          <a:lstStyle/>
          <a:p>
            <a:r>
              <a:rPr lang="sr-Latn-RS" altLang="en-US" sz="3600" dirty="0">
                <a:latin typeface="Tw Cen MT" panose="020B0602020104020603" pitchFamily="34" charset="0"/>
              </a:rPr>
              <a:t>Potporni zidovi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8353B63-B525-41B9-9E76-7EED11586495}"/>
              </a:ext>
            </a:extLst>
          </p:cNvPr>
          <p:cNvGraphicFramePr/>
          <p:nvPr/>
        </p:nvGraphicFramePr>
        <p:xfrm>
          <a:off x="-1" y="2794000"/>
          <a:ext cx="9321801" cy="35513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Rectangle 3">
            <a:extLst>
              <a:ext uri="{FF2B5EF4-FFF2-40B4-BE49-F238E27FC236}">
                <a16:creationId xmlns:a16="http://schemas.microsoft.com/office/drawing/2014/main" id="{0073F829-4392-461D-95FD-A191B95FF5B7}"/>
              </a:ext>
            </a:extLst>
          </p:cNvPr>
          <p:cNvSpPr txBox="1">
            <a:spLocks/>
          </p:cNvSpPr>
          <p:nvPr/>
        </p:nvSpPr>
        <p:spPr bwMode="auto">
          <a:xfrm>
            <a:off x="511377" y="1413956"/>
            <a:ext cx="10208504" cy="4931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sr-Latn-RS" altLang="en-US" u="sng" dirty="0"/>
              <a:t>Scenario 1 (Posao kao obično) i Scenario 2 (Ograničena rehabilitacija)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sr-Latn-RS" altLang="en-US" sz="2000" dirty="0"/>
              <a:t>U oba Scenarija 1 i 2,  mjere na mostu biće iste, usredsređujući se na </a:t>
            </a:r>
            <a:r>
              <a:rPr lang="sr-Latn-RS" altLang="en-US" sz="2000" u="sng" dirty="0" err="1"/>
              <a:t>naporsredne</a:t>
            </a:r>
            <a:r>
              <a:rPr lang="sr-Latn-RS" altLang="en-US" sz="2000" u="sng" dirty="0"/>
              <a:t> mjere korekcije I </a:t>
            </a:r>
            <a:r>
              <a:rPr lang="sr-Latn-RS" altLang="en-US" sz="2000" u="sng" dirty="0" err="1"/>
              <a:t>rehabilitacijue</a:t>
            </a:r>
            <a:r>
              <a:rPr lang="sr-Latn-RS" altLang="en-US" sz="2000" dirty="0"/>
              <a:t>, </a:t>
            </a:r>
            <a:r>
              <a:rPr lang="sr-Latn-RS" altLang="en-US" sz="2000" dirty="0" err="1"/>
              <a:t>namijenjene</a:t>
            </a:r>
            <a:r>
              <a:rPr lang="sr-Latn-RS" altLang="en-US" sz="2000" dirty="0"/>
              <a:t> </a:t>
            </a:r>
            <a:r>
              <a:rPr lang="sr-Latn-RS" altLang="en-US" sz="2000" dirty="0" err="1"/>
              <a:t>produćenju</a:t>
            </a:r>
            <a:r>
              <a:rPr lang="sr-Latn-RS" altLang="en-US" sz="2000" dirty="0"/>
              <a:t> radnog </a:t>
            </a:r>
            <a:r>
              <a:rPr lang="sr-Latn-RS" altLang="en-US" sz="2000" dirty="0" err="1"/>
              <a:t>vijeka</a:t>
            </a:r>
            <a:r>
              <a:rPr lang="sr-Latn-RS" altLang="en-US" sz="2000" dirty="0"/>
              <a:t> konstrukcije. Ovaj cilj indikativno obuhvata: </a:t>
            </a:r>
          </a:p>
          <a:p>
            <a:pPr>
              <a:spcBef>
                <a:spcPts val="600"/>
              </a:spcBef>
            </a:pPr>
            <a:r>
              <a:rPr lang="sr-Latn-RS" altLang="en-US" sz="2000" dirty="0"/>
              <a:t>Produženje zida u dužini i visini.</a:t>
            </a:r>
          </a:p>
          <a:p>
            <a:pPr>
              <a:spcBef>
                <a:spcPts val="600"/>
              </a:spcBef>
            </a:pPr>
            <a:r>
              <a:rPr lang="sr-Latn-RS" altLang="en-US" sz="2000" dirty="0"/>
              <a:t>Popravka spojeva između segmenata zida.</a:t>
            </a:r>
          </a:p>
          <a:p>
            <a:pPr>
              <a:spcBef>
                <a:spcPts val="600"/>
              </a:spcBef>
            </a:pPr>
            <a:r>
              <a:rPr lang="sr-Latn-RS" altLang="en-US" sz="2000" dirty="0"/>
              <a:t>Sanacija degradiranih betonskih površina –sa problemima kao što su ispiranje, korozija </a:t>
            </a:r>
            <a:r>
              <a:rPr lang="sr-Latn-RS" altLang="en-US" sz="2000" dirty="0" err="1"/>
              <a:t>pojačanae</a:t>
            </a:r>
            <a:r>
              <a:rPr lang="sr-Latn-RS" altLang="en-US" sz="2000" dirty="0"/>
              <a:t> </a:t>
            </a:r>
            <a:r>
              <a:rPr lang="sr-Latn-RS" altLang="en-US" sz="2000" dirty="0" err="1"/>
              <a:t>karbonizacijew</a:t>
            </a:r>
            <a:r>
              <a:rPr lang="sr-Latn-RS" altLang="en-US" sz="2000" dirty="0"/>
              <a:t> itd.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altLang="en-US" u="sng" dirty="0"/>
              <a:t>Scenario 3 (</a:t>
            </a:r>
            <a:r>
              <a:rPr lang="en-US" altLang="en-US" u="sng" dirty="0" err="1"/>
              <a:t>Potpuna</a:t>
            </a:r>
            <a:r>
              <a:rPr lang="en-US" altLang="en-US" u="sng" dirty="0"/>
              <a:t> </a:t>
            </a:r>
            <a:r>
              <a:rPr lang="en-US" altLang="en-US" u="sng" dirty="0" err="1"/>
              <a:t>modernizacija</a:t>
            </a:r>
            <a:r>
              <a:rPr lang="en-US" altLang="en-US" u="sng" dirty="0"/>
              <a:t> )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sr-Latn-ME" altLang="en-US" sz="2000" dirty="0"/>
              <a:t>Obim radova Scenarija 3 obuhvata intervencije za sva poboljšanja potrebna za usklađivanje sa modernim seizmičkim kodovima (EN1998) – samo za veće potporne zidove- ili modifikacija i premještanje onih koji narušavaju poprečni presjek radi usklađivanje sa TEN-T i TSI standardima.</a:t>
            </a:r>
            <a:endParaRPr lang="en-US" altLang="en-US" sz="2000" dirty="0"/>
          </a:p>
          <a:p>
            <a:pPr>
              <a:spcBef>
                <a:spcPts val="600"/>
              </a:spcBef>
            </a:pPr>
            <a:r>
              <a:rPr lang="sr-Latn-ME" altLang="en-US" sz="2000" dirty="0"/>
              <a:t>Rušenje i rekonstrukcija poptornih zidova na novim pozicijama, kako bi se obezbijedio čistiji i veći profil – širina poprečnog presjeka- na mjestima gdje će se povećavati poprečni presjek pruge.</a:t>
            </a:r>
            <a:r>
              <a:rPr lang="en-US" altLang="en-US" sz="2000" dirty="0"/>
              <a:t>.</a:t>
            </a:r>
          </a:p>
          <a:p>
            <a:pPr>
              <a:spcBef>
                <a:spcPts val="600"/>
              </a:spcBef>
            </a:pPr>
            <a:r>
              <a:rPr lang="sr-Latn-ME" altLang="en-US" sz="2000" dirty="0"/>
              <a:t>Novi potporni zidovi potrebni za lokalno poboljšanje kolosjeka. </a:t>
            </a:r>
            <a:endParaRPr lang="el-GR" altLang="en-US" sz="200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5171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Τίτλος 1">
            <a:extLst>
              <a:ext uri="{FF2B5EF4-FFF2-40B4-BE49-F238E27FC236}">
                <a16:creationId xmlns:a16="http://schemas.microsoft.com/office/drawing/2014/main" id="{606F7458-AC37-4415-8A4B-1DD005F3B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38" y="984250"/>
            <a:ext cx="11042650" cy="776288"/>
          </a:xfrm>
        </p:spPr>
        <p:txBody>
          <a:bodyPr/>
          <a:lstStyle/>
          <a:p>
            <a:r>
              <a:rPr lang="el-GR" altLang="en-US" dirty="0"/>
              <a:t>5. </a:t>
            </a:r>
            <a:r>
              <a:rPr lang="sr-Latn-RS" altLang="en-US" dirty="0"/>
              <a:t>Stanica </a:t>
            </a:r>
            <a:r>
              <a:rPr lang="en-US" altLang="en-US" dirty="0"/>
              <a:t>Tuzi</a:t>
            </a:r>
          </a:p>
        </p:txBody>
      </p:sp>
      <p:sp>
        <p:nvSpPr>
          <p:cNvPr id="27650" name="TextBox 4">
            <a:extLst>
              <a:ext uri="{FF2B5EF4-FFF2-40B4-BE49-F238E27FC236}">
                <a16:creationId xmlns:a16="http://schemas.microsoft.com/office/drawing/2014/main" id="{2BC8B213-3B0D-4656-9A5F-C1CB97876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225" y="1862138"/>
            <a:ext cx="6096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0"/>
              </a:spcBef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 typeface="Arial" panose="020B0604020202020204" pitchFamily="34" charset="0"/>
              <a:buChar char="•"/>
            </a:pPr>
            <a:r>
              <a:rPr lang="sr-Latn-RS" altLang="en-US" sz="2400" b="1" dirty="0"/>
              <a:t>Objekti</a:t>
            </a:r>
          </a:p>
          <a:p>
            <a:pPr>
              <a:lnSpc>
                <a:spcPct val="100000"/>
              </a:lnSpc>
              <a:buClrTx/>
              <a:buFont typeface="Arial" panose="020B0604020202020204" pitchFamily="34" charset="0"/>
              <a:buChar char="•"/>
            </a:pPr>
            <a:r>
              <a:rPr lang="sr-Latn-RS" altLang="en-US" sz="2400" b="1" dirty="0"/>
              <a:t>Okolina</a:t>
            </a:r>
            <a:r>
              <a:rPr lang="en-US" altLang="en-US" sz="2400" b="1" dirty="0"/>
              <a:t> </a:t>
            </a:r>
            <a:endParaRPr lang="en-GB" altLang="en-US" sz="2400" b="1" dirty="0"/>
          </a:p>
        </p:txBody>
      </p:sp>
      <p:pic>
        <p:nvPicPr>
          <p:cNvPr id="27651" name="Picture 9">
            <a:extLst>
              <a:ext uri="{FF2B5EF4-FFF2-40B4-BE49-F238E27FC236}">
                <a16:creationId xmlns:a16="http://schemas.microsoft.com/office/drawing/2014/main" id="{67219A96-9128-482D-B105-A6B7DA369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163" y="2987675"/>
            <a:ext cx="425132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15BBA842-474B-4CD1-A680-FA4B5AE05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147" y="858025"/>
            <a:ext cx="11042650" cy="776287"/>
          </a:xfrm>
        </p:spPr>
        <p:txBody>
          <a:bodyPr/>
          <a:lstStyle/>
          <a:p>
            <a:r>
              <a:rPr lang="sr-Latn-ME" altLang="en-US" sz="3600" dirty="0">
                <a:latin typeface="Tw Cen MT" panose="020B0602020104020603" pitchFamily="34" charset="0"/>
              </a:rPr>
              <a:t>  Postojeći situacioni plan</a:t>
            </a:r>
            <a:endParaRPr lang="el-GR" altLang="en-US" sz="3600" dirty="0">
              <a:latin typeface="Tw Cen MT" panose="020B0602020104020603" pitchFamily="34" charset="0"/>
            </a:endParaRPr>
          </a:p>
        </p:txBody>
      </p:sp>
      <p:pic>
        <p:nvPicPr>
          <p:cNvPr id="7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E272F900-D620-45F9-A2EE-5CB7F6F3D6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" t="1751" r="1295"/>
          <a:stretch/>
        </p:blipFill>
        <p:spPr>
          <a:xfrm>
            <a:off x="5179348" y="1572798"/>
            <a:ext cx="6659417" cy="4662000"/>
          </a:xfr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3A9025B-4BC3-4291-9E7A-0FB27361894B}"/>
              </a:ext>
            </a:extLst>
          </p:cNvPr>
          <p:cNvSpPr txBox="1">
            <a:spLocks/>
          </p:cNvSpPr>
          <p:nvPr/>
        </p:nvSpPr>
        <p:spPr bwMode="auto">
          <a:xfrm>
            <a:off x="649045" y="1602639"/>
            <a:ext cx="4341147" cy="4604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r-Latn-ME" sz="2400" dirty="0"/>
              <a:t>Zajednički granični prela i Željeznička stanica se nalaze u istom objektu (od 2017.) koja je predviđena kao glavna zgrada stanice</a:t>
            </a:r>
          </a:p>
          <a:p>
            <a:r>
              <a:rPr lang="sr-Latn-RS" sz="2400" dirty="0"/>
              <a:t>Unutrašnjost i spoljašnost objekta su veoma zanemareni.</a:t>
            </a:r>
          </a:p>
          <a:p>
            <a:r>
              <a:rPr lang="sr-Latn-RS" sz="2400" dirty="0"/>
              <a:t>Nekompatibilnost sa TSI zahtjevima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65366E-2511-49DC-9084-AD0F2CCC7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083" y="954940"/>
            <a:ext cx="7721179" cy="548029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BEE6EE-8C52-4F92-96C5-94E191F4CEB1}"/>
              </a:ext>
            </a:extLst>
          </p:cNvPr>
          <p:cNvSpPr txBox="1">
            <a:spLocks/>
          </p:cNvSpPr>
          <p:nvPr/>
        </p:nvSpPr>
        <p:spPr>
          <a:xfrm>
            <a:off x="192189" y="1121603"/>
            <a:ext cx="4278836" cy="4911217"/>
          </a:xfrm>
          <a:prstGeom prst="rect">
            <a:avLst/>
          </a:prstGeom>
        </p:spPr>
        <p:txBody>
          <a:bodyPr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r-Latn-RS" b="1" u="sng" dirty="0"/>
              <a:t>Scenario ”Posao kao obično”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r-Latn-ME" dirty="0"/>
          </a:p>
          <a:p>
            <a:r>
              <a:rPr lang="sr-Latn-RS" sz="2400" dirty="0"/>
              <a:t>Minimalne estetske intervencije</a:t>
            </a:r>
          </a:p>
          <a:p>
            <a:r>
              <a:rPr lang="sr-Latn-RS" sz="2400" dirty="0"/>
              <a:t>Obrada površine ili premaz</a:t>
            </a:r>
          </a:p>
          <a:p>
            <a:r>
              <a:rPr lang="sr-Latn-RS" sz="2400" dirty="0" err="1"/>
              <a:t>Zamjena</a:t>
            </a:r>
            <a:r>
              <a:rPr lang="sr-Latn-RS" sz="2400" dirty="0"/>
              <a:t> polomljene ili oštećene stolarije</a:t>
            </a:r>
          </a:p>
          <a:p>
            <a:r>
              <a:rPr lang="sr-Latn-RS" sz="2400" dirty="0"/>
              <a:t>Intervencije na fasadama</a:t>
            </a:r>
            <a:endParaRPr lang="sr-Latn-R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897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Τίτλος 1">
            <a:extLst>
              <a:ext uri="{FF2B5EF4-FFF2-40B4-BE49-F238E27FC236}">
                <a16:creationId xmlns:a16="http://schemas.microsoft.com/office/drawing/2014/main" id="{11746315-5BFA-4C93-B582-0206C7637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596" y="1147162"/>
            <a:ext cx="11042650" cy="776288"/>
          </a:xfrm>
        </p:spPr>
        <p:txBody>
          <a:bodyPr/>
          <a:lstStyle/>
          <a:p>
            <a:r>
              <a:rPr lang="el-GR" altLang="en-US" dirty="0"/>
              <a:t>1.</a:t>
            </a:r>
            <a:r>
              <a:rPr lang="en-US" altLang="en-US" dirty="0"/>
              <a:t> </a:t>
            </a:r>
            <a:r>
              <a:rPr lang="sr-Latn-ME" altLang="en-US" dirty="0"/>
              <a:t>Gornji stroj</a:t>
            </a:r>
            <a:endParaRPr lang="en-US" altLang="en-US" dirty="0"/>
          </a:p>
        </p:txBody>
      </p:sp>
      <p:sp>
        <p:nvSpPr>
          <p:cNvPr id="19458" name="TextBox 5">
            <a:extLst>
              <a:ext uri="{FF2B5EF4-FFF2-40B4-BE49-F238E27FC236}">
                <a16:creationId xmlns:a16="http://schemas.microsoft.com/office/drawing/2014/main" id="{480D8E7B-5C9D-4E20-8842-68282A6B9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16" y="1923450"/>
            <a:ext cx="6096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0"/>
              </a:spcBef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 typeface="Arial" panose="020B0604020202020204" pitchFamily="34" charset="0"/>
              <a:buChar char="•"/>
            </a:pPr>
            <a:r>
              <a:rPr lang="sr-Latn-ME" altLang="en-US" sz="2400" b="1" dirty="0"/>
              <a:t>Otvorena trasa</a:t>
            </a:r>
            <a:endParaRPr lang="en-US" altLang="en-US" sz="2400" b="1" dirty="0"/>
          </a:p>
          <a:p>
            <a:pPr>
              <a:lnSpc>
                <a:spcPct val="100000"/>
              </a:lnSpc>
              <a:buClrTx/>
              <a:buFont typeface="Arial" panose="020B0604020202020204" pitchFamily="34" charset="0"/>
              <a:buChar char="•"/>
            </a:pPr>
            <a:r>
              <a:rPr lang="sr-Latn-ME" altLang="en-US" sz="2400" b="1" dirty="0"/>
              <a:t>Stanica</a:t>
            </a:r>
            <a:r>
              <a:rPr lang="en-US" altLang="en-US" sz="2400" b="1" dirty="0"/>
              <a:t> – </a:t>
            </a:r>
            <a:r>
              <a:rPr lang="sr-Latn-ME" altLang="en-US" sz="2400" b="1" dirty="0"/>
              <a:t>kolosjeci</a:t>
            </a:r>
            <a:endParaRPr lang="en-US" altLang="en-US" sz="2400" b="1" dirty="0"/>
          </a:p>
          <a:p>
            <a:pPr>
              <a:lnSpc>
                <a:spcPct val="100000"/>
              </a:lnSpc>
              <a:buClrTx/>
              <a:buFont typeface="Arial" panose="020B0604020202020204" pitchFamily="34" charset="0"/>
              <a:buChar char="•"/>
            </a:pPr>
            <a:r>
              <a:rPr lang="sr-Latn-ME" altLang="en-US" sz="2400" b="1" dirty="0"/>
              <a:t>Putni prelazi u nivou</a:t>
            </a:r>
            <a:endParaRPr lang="en-GB" altLang="en-US" sz="2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D98A9E-51B8-4711-B189-5AB782973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0985" y="2523525"/>
            <a:ext cx="2430261" cy="2388480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637645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61FE90A2-32BC-4922-8FC8-43219D3C24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" r="929"/>
          <a:stretch/>
        </p:blipFill>
        <p:spPr>
          <a:xfrm>
            <a:off x="4407617" y="860443"/>
            <a:ext cx="7546554" cy="5353325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8635C56-90A2-4B6E-B779-EE397C9A101D}"/>
              </a:ext>
            </a:extLst>
          </p:cNvPr>
          <p:cNvSpPr txBox="1">
            <a:spLocks/>
          </p:cNvSpPr>
          <p:nvPr/>
        </p:nvSpPr>
        <p:spPr>
          <a:xfrm>
            <a:off x="423792" y="908075"/>
            <a:ext cx="4076137" cy="5258059"/>
          </a:xfrm>
          <a:prstGeom prst="rect">
            <a:avLst/>
          </a:prstGeom>
        </p:spPr>
        <p:txBody>
          <a:bodyPr/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 </a:t>
            </a:r>
            <a:r>
              <a:rPr lang="en-US" b="1" u="sng" dirty="0"/>
              <a:t>Scenario ”</a:t>
            </a:r>
            <a:r>
              <a:rPr lang="en-US" b="1" u="sng" dirty="0" err="1"/>
              <a:t>Ograničena</a:t>
            </a:r>
            <a:r>
              <a:rPr lang="en-US" b="1" u="sng" dirty="0"/>
              <a:t> </a:t>
            </a:r>
            <a:r>
              <a:rPr lang="en-US" b="1" u="sng" dirty="0" err="1"/>
              <a:t>rehabilitacija</a:t>
            </a:r>
            <a:r>
              <a:rPr lang="en-US" b="1" u="sng" dirty="0"/>
              <a:t>“</a:t>
            </a:r>
            <a:endParaRPr lang="sr-Latn-ME" b="1" u="sng" dirty="0"/>
          </a:p>
          <a:p>
            <a:r>
              <a:rPr lang="sr-Latn-RS" sz="1800" b="1" dirty="0">
                <a:solidFill>
                  <a:srgbClr val="000000"/>
                </a:solidFill>
                <a:latin typeface="+mj-lt"/>
              </a:rPr>
              <a:t>Glavna stanična zgrada</a:t>
            </a:r>
          </a:p>
          <a:p>
            <a:r>
              <a:rPr lang="sr-Latn-RS" sz="1800" dirty="0">
                <a:solidFill>
                  <a:srgbClr val="000000"/>
                </a:solidFill>
              </a:rPr>
              <a:t>Intervencije na objektu radi postizanja funkcionalnosti i estetike. Zadovoljenje potrebe putnika kao i crnogorskih carinskih i graničnih službi.</a:t>
            </a:r>
          </a:p>
          <a:p>
            <a:r>
              <a:rPr lang="sr-Latn-RS" sz="1800" b="1" dirty="0">
                <a:solidFill>
                  <a:srgbClr val="000000"/>
                </a:solidFill>
                <a:latin typeface="+mj-lt"/>
              </a:rPr>
              <a:t>Skladište</a:t>
            </a:r>
          </a:p>
          <a:p>
            <a:r>
              <a:rPr lang="sr-Latn-RS" sz="1800" dirty="0">
                <a:solidFill>
                  <a:srgbClr val="000000"/>
                </a:solidFill>
              </a:rPr>
              <a:t>Intervencije na objektu u cilju postizanja funkcionalnosti i estetike.</a:t>
            </a:r>
          </a:p>
          <a:p>
            <a:endParaRPr lang="sr-Latn-ME" sz="1800" dirty="0">
              <a:solidFill>
                <a:srgbClr val="000000"/>
              </a:solidFill>
            </a:endParaRPr>
          </a:p>
          <a:p>
            <a:r>
              <a:rPr lang="sr-Latn-RS" sz="1800" b="1" dirty="0">
                <a:solidFill>
                  <a:srgbClr val="000000"/>
                </a:solidFill>
              </a:rPr>
              <a:t>Izgradnja nadstrešnice</a:t>
            </a:r>
            <a:endParaRPr lang="sr-Latn-RS" sz="1800" dirty="0">
              <a:solidFill>
                <a:srgbClr val="000000"/>
              </a:solidFill>
              <a:latin typeface="+mj-lt"/>
            </a:endParaRPr>
          </a:p>
          <a:p>
            <a:pPr>
              <a:buFont typeface="Wingdings" panose="05000000000000000000" pitchFamily="2" charset="2"/>
              <a:buChar char="Ø"/>
            </a:pPr>
            <a:endParaRPr lang="sr-Latn-ME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47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E6060-DF2F-447B-9D18-3D7B4AE7A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ME" dirty="0"/>
              <a:t>RAZVOJNI SCENARIO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365B56-86A5-4D61-AAB1-FEB8852764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b="1" u="sng" dirty="0"/>
              <a:t>Scenario potpune modernizacije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r-Latn-RS" sz="1800" b="1" i="0" u="none" strike="noStrike" baseline="0" dirty="0">
                <a:solidFill>
                  <a:srgbClr val="000000"/>
                </a:solidFill>
                <a:latin typeface="+mj-lt"/>
              </a:rPr>
              <a:t>Stambeni objekat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sr-Latn-R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Kompletna rekonstrukcija objekta. Postojeći stambeni objekat će se koristiti za potrebe albanske carine i graničnih službi.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r-Latn-RS" sz="1800" b="1" i="0" u="none" strike="noStrike" baseline="0" dirty="0">
                <a:solidFill>
                  <a:srgbClr val="000000"/>
                </a:solidFill>
                <a:latin typeface="+mj-lt"/>
              </a:rPr>
              <a:t>Glavna stanična zgrada</a:t>
            </a:r>
          </a:p>
          <a:p>
            <a:r>
              <a:rPr lang="sr-Latn-RS" sz="1800" b="0" i="0" u="none" strike="noStrike" baseline="0" dirty="0">
                <a:solidFill>
                  <a:srgbClr val="000000"/>
                </a:solidFill>
              </a:rPr>
              <a:t>Dogradnja i nadogradnja staničnog objekta. Unutrašnji radovi na postizanju funkcionalnosti i estetike. Zadovoljenje potreba putnika, kao i crnogorske carine i graničnih službi</a:t>
            </a:r>
            <a:r>
              <a:rPr lang="sr-Latn-RS" sz="1800" dirty="0">
                <a:solidFill>
                  <a:srgbClr val="000000"/>
                </a:solidFill>
              </a:rPr>
              <a:t>.</a:t>
            </a:r>
          </a:p>
          <a:p>
            <a:endParaRPr lang="sr-Latn-RS" sz="1800" b="0" i="0" u="none" strike="noStrike" baseline="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sr-Latn-RS" sz="1800" b="1" i="0" u="none" strike="noStrike" baseline="0" dirty="0">
                <a:solidFill>
                  <a:srgbClr val="000000"/>
                </a:solidFill>
                <a:latin typeface="+mj-lt"/>
              </a:rPr>
              <a:t>Skladište</a:t>
            </a:r>
          </a:p>
          <a:p>
            <a:r>
              <a:rPr lang="sr-Latn-RS" sz="1800" dirty="0">
                <a:solidFill>
                  <a:srgbClr val="000000"/>
                </a:solidFill>
              </a:rPr>
              <a:t>I</a:t>
            </a:r>
            <a:r>
              <a:rPr lang="sr-Latn-RS" sz="1800" b="0" i="0" u="none" strike="noStrike" baseline="0" dirty="0">
                <a:solidFill>
                  <a:srgbClr val="000000"/>
                </a:solidFill>
              </a:rPr>
              <a:t>ntervencije na objektu kako bi se postigla funkcionalnost i estetika.</a:t>
            </a:r>
            <a:endParaRPr lang="sr-Latn-RS" sz="1800" b="1" i="0" u="none" strike="noStrike" baseline="0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sr-Latn-RS" sz="1800" b="1" dirty="0">
                <a:solidFill>
                  <a:srgbClr val="000000"/>
                </a:solidFill>
              </a:rPr>
              <a:t>Izgradnja nadstrešnice</a:t>
            </a:r>
            <a:endParaRPr lang="sr-Latn-RS" sz="1800" b="1" i="0" u="none" strike="noStrike" baseline="0" dirty="0">
              <a:solidFill>
                <a:srgbClr val="000000"/>
              </a:solidFill>
            </a:endParaRPr>
          </a:p>
          <a:p>
            <a:endParaRPr lang="sr-Latn-RS" sz="1800" b="1" i="0" u="none" strike="noStrike" baseline="0" dirty="0">
              <a:solidFill>
                <a:srgbClr val="000000"/>
              </a:solidFill>
              <a:latin typeface="+mj-lt"/>
            </a:endParaRPr>
          </a:p>
          <a:p>
            <a:pPr>
              <a:buFont typeface="Wingdings" panose="05000000000000000000" pitchFamily="2" charset="2"/>
              <a:buChar char="Ø"/>
            </a:pPr>
            <a:endParaRPr lang="sr-Latn-RS" sz="1800" b="0" i="0" u="none" strike="noStrike" baseline="0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sr-Latn-RS" sz="1800" b="0" i="0" u="none" strike="noStrike" baseline="0" dirty="0">
              <a:solidFill>
                <a:srgbClr val="000000"/>
              </a:solidFill>
            </a:endParaRPr>
          </a:p>
          <a:p>
            <a:endParaRPr lang="sr-Latn-RS" sz="1800" b="0" i="0" u="none" strike="noStrike" baseline="0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sr-Latn-RS" u="sng" dirty="0"/>
          </a:p>
        </p:txBody>
      </p:sp>
    </p:spTree>
    <p:extLst>
      <p:ext uri="{BB962C8B-B14F-4D97-AF65-F5344CB8AC3E}">
        <p14:creationId xmlns:p14="http://schemas.microsoft.com/office/powerpoint/2010/main" val="7361693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ACBD930-F027-40B2-94F2-7B0BB2740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"/>
          <a:stretch/>
        </p:blipFill>
        <p:spPr>
          <a:xfrm>
            <a:off x="2335576" y="752337"/>
            <a:ext cx="7599196" cy="535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7854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Τίτλος 1">
            <a:extLst>
              <a:ext uri="{FF2B5EF4-FFF2-40B4-BE49-F238E27FC236}">
                <a16:creationId xmlns:a16="http://schemas.microsoft.com/office/drawing/2014/main" id="{AF8F52DE-BA61-46A5-A2C8-7147E0D1E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38" y="984250"/>
            <a:ext cx="11042650" cy="776288"/>
          </a:xfrm>
        </p:spPr>
        <p:txBody>
          <a:bodyPr/>
          <a:lstStyle/>
          <a:p>
            <a:r>
              <a:rPr lang="el-GR" altLang="en-US" dirty="0"/>
              <a:t>6. </a:t>
            </a:r>
            <a:r>
              <a:rPr lang="sr-Latn-RS" altLang="en-US" dirty="0"/>
              <a:t>Signalizacija i telekomunikacije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812E30-2120-40E8-B4AE-3D47566C9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250" y="1624693"/>
            <a:ext cx="4076700" cy="4152900"/>
          </a:xfrm>
          <a:prstGeom prst="rect">
            <a:avLst/>
          </a:prstGeom>
          <a:effectLst>
            <a:softEdge rad="482600"/>
          </a:effec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9DE40-4F1A-49D2-ADD6-3F3FDBCF3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Tehnički pristup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10BA5-B1AC-49F7-8654-375EE4B75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3158" y="1825625"/>
            <a:ext cx="749785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F1BB823-5321-4ABF-BDCF-EAE081DF51AD}"/>
              </a:ext>
            </a:extLst>
          </p:cNvPr>
          <p:cNvSpPr/>
          <p:nvPr/>
        </p:nvSpPr>
        <p:spPr>
          <a:xfrm>
            <a:off x="5814391" y="1851158"/>
            <a:ext cx="6172200" cy="218889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RS" b="1" dirty="0">
                <a:solidFill>
                  <a:srgbClr val="002060"/>
                </a:solidFill>
                <a:cs typeface="Calibri" panose="020F0502020204030204" pitchFamily="34" charset="0"/>
              </a:rPr>
              <a:t>Tehnički pristup za signalizaciju I telekomunikacione sisteme obuhvata:</a:t>
            </a:r>
          </a:p>
          <a:p>
            <a:pPr marL="285750" indent="-285750">
              <a:buFontTx/>
              <a:buChar char="-"/>
            </a:pPr>
            <a:r>
              <a:rPr lang="sr-Latn-RS" dirty="0">
                <a:solidFill>
                  <a:srgbClr val="000000"/>
                </a:solidFill>
              </a:rPr>
              <a:t>Omogućavanje razvoja i unapređenja </a:t>
            </a:r>
            <a:r>
              <a:rPr lang="sr-Latn-RS" sz="1800" b="0" i="0" u="none" strike="noStrike" baseline="0" dirty="0">
                <a:solidFill>
                  <a:srgbClr val="000000"/>
                </a:solidFill>
              </a:rPr>
              <a:t>SS&amp;TC sistema </a:t>
            </a:r>
            <a:r>
              <a:rPr lang="sr-Latn-RS" sz="1800" b="0" i="0" u="none" strike="noStrike" baseline="0" dirty="0" err="1">
                <a:solidFill>
                  <a:srgbClr val="000000"/>
                </a:solidFill>
              </a:rPr>
              <a:t>željezničke</a:t>
            </a:r>
            <a:r>
              <a:rPr lang="sr-Latn-RS" sz="1800" b="0" i="0" u="none" strike="noStrike" baseline="0" dirty="0">
                <a:solidFill>
                  <a:srgbClr val="000000"/>
                </a:solidFill>
              </a:rPr>
              <a:t> pruge Podgorica – Tuzi – granica sa Albanijom</a:t>
            </a:r>
          </a:p>
          <a:p>
            <a:pPr marL="285750" indent="-285750">
              <a:buFontTx/>
              <a:buChar char="-"/>
            </a:pPr>
            <a:r>
              <a:rPr lang="sr-Latn-RS" dirty="0">
                <a:solidFill>
                  <a:srgbClr val="000000"/>
                </a:solidFill>
              </a:rPr>
              <a:t>Pronalaženje najboljeg </a:t>
            </a:r>
            <a:r>
              <a:rPr lang="sr-Latn-RS" dirty="0" err="1">
                <a:solidFill>
                  <a:srgbClr val="000000"/>
                </a:solidFill>
              </a:rPr>
              <a:t>rješenja</a:t>
            </a:r>
            <a:r>
              <a:rPr lang="sr-Latn-RS" dirty="0">
                <a:solidFill>
                  <a:srgbClr val="000000"/>
                </a:solidFill>
              </a:rPr>
              <a:t> za ukupnu efikasnost i </a:t>
            </a:r>
            <a:r>
              <a:rPr lang="sr-Latn-RS" dirty="0" err="1">
                <a:solidFill>
                  <a:srgbClr val="000000"/>
                </a:solidFill>
              </a:rPr>
              <a:t>operativnost</a:t>
            </a:r>
            <a:r>
              <a:rPr lang="sr-Latn-RS" dirty="0">
                <a:solidFill>
                  <a:srgbClr val="000000"/>
                </a:solidFill>
              </a:rPr>
              <a:t> </a:t>
            </a:r>
            <a:r>
              <a:rPr lang="sr-Latn-RS" dirty="0" err="1">
                <a:solidFill>
                  <a:srgbClr val="000000"/>
                </a:solidFill>
              </a:rPr>
              <a:t>željezničkog</a:t>
            </a:r>
            <a:r>
              <a:rPr lang="sr-Latn-RS" dirty="0">
                <a:solidFill>
                  <a:srgbClr val="000000"/>
                </a:solidFill>
              </a:rPr>
              <a:t> saobraćaja u regionu i postizanje usaglašenosti sa EU direktivama</a:t>
            </a:r>
            <a:endParaRPr lang="sr-Latn-RS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315467A-31A4-479A-822E-A4C6E3387564}"/>
              </a:ext>
            </a:extLst>
          </p:cNvPr>
          <p:cNvSpPr/>
          <p:nvPr/>
        </p:nvSpPr>
        <p:spPr>
          <a:xfrm>
            <a:off x="5814391" y="4287961"/>
            <a:ext cx="6172200" cy="213691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sr-Latn-RS" sz="1800" b="1" i="0" u="none" strike="noStrike" baseline="0" dirty="0">
                <a:solidFill>
                  <a:srgbClr val="002060"/>
                </a:solidFill>
              </a:rPr>
              <a:t>Specifični ciljev</a:t>
            </a:r>
            <a:r>
              <a:rPr lang="sr-Latn-RS" b="1" dirty="0">
                <a:solidFill>
                  <a:srgbClr val="002060"/>
                </a:solidFill>
              </a:rPr>
              <a:t>i Tehničkog pristupa</a:t>
            </a:r>
            <a:r>
              <a:rPr lang="sr-Latn-RS" sz="1800" b="1" i="0" u="none" strike="noStrike" dirty="0">
                <a:solidFill>
                  <a:srgbClr val="002060"/>
                </a:solidFill>
              </a:rPr>
              <a:t>:</a:t>
            </a:r>
            <a:endParaRPr lang="sr-Latn-RS" sz="1800" b="1" i="0" u="none" strike="noStrike" baseline="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sr-Latn-RS" dirty="0">
                <a:solidFill>
                  <a:srgbClr val="000000"/>
                </a:solidFill>
              </a:rPr>
              <a:t>Poboljšanje ukupnih standarda signalnih i telekomunikacionih sistema sa </a:t>
            </a:r>
            <a:r>
              <a:rPr lang="sr-Latn-RS" dirty="0" err="1">
                <a:solidFill>
                  <a:srgbClr val="000000"/>
                </a:solidFill>
              </a:rPr>
              <a:t>primjenom</a:t>
            </a:r>
            <a:r>
              <a:rPr lang="sr-Latn-RS" dirty="0">
                <a:solidFill>
                  <a:srgbClr val="000000"/>
                </a:solidFill>
              </a:rPr>
              <a:t> na novi signalno-sigurnosni uređaj ETCS nivo 1 i novi telekomunikacioni sistem sa GSM – </a:t>
            </a:r>
            <a:r>
              <a:rPr lang="sr-Latn-RS" dirty="0" err="1">
                <a:solidFill>
                  <a:srgbClr val="000000"/>
                </a:solidFill>
              </a:rPr>
              <a:t>R</a:t>
            </a:r>
            <a:r>
              <a:rPr lang="sr-Latn-RS" dirty="0">
                <a:solidFill>
                  <a:srgbClr val="000000"/>
                </a:solidFill>
              </a:rPr>
              <a:t> koji će u potpunosti biti u skladu sa EU </a:t>
            </a:r>
            <a:r>
              <a:rPr lang="sr-Latn-RS" dirty="0" err="1">
                <a:solidFill>
                  <a:srgbClr val="000000"/>
                </a:solidFill>
              </a:rPr>
              <a:t>TSIs</a:t>
            </a:r>
            <a:r>
              <a:rPr lang="sr-Latn-RS" dirty="0">
                <a:solidFill>
                  <a:srgbClr val="000000"/>
                </a:solidFill>
              </a:rPr>
              <a:t>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313" y="2273675"/>
            <a:ext cx="4973444" cy="34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3908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DF30C-4C69-40AC-9804-3C0593E93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sr-Latn-RS" dirty="0"/>
              <a:t>Razvoj scenarija </a:t>
            </a:r>
            <a:r>
              <a:rPr lang="en-GB" dirty="0"/>
              <a:t>SS &amp; TC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244F3-4C54-4604-8577-B878095A4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8868508" cy="453541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r-Latn-RS" b="1" dirty="0"/>
              <a:t>Scenario 1 – Posao kao obično</a:t>
            </a:r>
          </a:p>
          <a:p>
            <a:r>
              <a:rPr lang="sr-Latn-RS" sz="2000" i="0" u="none" strike="noStrike" baseline="0" dirty="0">
                <a:solidFill>
                  <a:srgbClr val="000000"/>
                </a:solidFill>
              </a:rPr>
              <a:t>Instalacija na dva nova elektronska pružna prelaza SIL 4 na 4+664 i km 5+850 </a:t>
            </a:r>
          </a:p>
          <a:p>
            <a:r>
              <a:rPr lang="sr-Latn-RS" sz="2000" dirty="0">
                <a:solidFill>
                  <a:srgbClr val="000000"/>
                </a:solidFill>
              </a:rPr>
              <a:t>Intervencije na unutrašnjoj i spoljašnjoj signalno-telekomunikacionoj opremi (</a:t>
            </a:r>
            <a:r>
              <a:rPr lang="sr-Latn-RS" sz="2000" dirty="0" err="1">
                <a:solidFill>
                  <a:srgbClr val="000000"/>
                </a:solidFill>
              </a:rPr>
              <a:t>relejne</a:t>
            </a:r>
            <a:r>
              <a:rPr lang="sr-Latn-RS" sz="2000" dirty="0">
                <a:solidFill>
                  <a:srgbClr val="000000"/>
                </a:solidFill>
              </a:rPr>
              <a:t> grupe za zaključavanje, preklopne mašine, napajanje i dizel generator, signali, kontrolni pult, signalni telefoni)</a:t>
            </a:r>
            <a:endParaRPr lang="sr-Latn-RS" sz="2000" i="0" u="none" strike="noStrike" baseline="0" dirty="0">
              <a:solidFill>
                <a:srgbClr val="000000"/>
              </a:solidFill>
            </a:endParaRPr>
          </a:p>
          <a:p>
            <a:r>
              <a:rPr lang="sr-Latn-RS" sz="2000" i="0" u="none" strike="noStrike" baseline="0" dirty="0">
                <a:solidFill>
                  <a:srgbClr val="000000"/>
                </a:solidFill>
              </a:rPr>
              <a:t>Instalacija novog 96 </a:t>
            </a:r>
            <a:r>
              <a:rPr lang="sr-Latn-RS" sz="2000" i="0" u="none" strike="noStrike" baseline="0" dirty="0" err="1">
                <a:solidFill>
                  <a:srgbClr val="000000"/>
                </a:solidFill>
              </a:rPr>
              <a:t>fiber</a:t>
            </a:r>
            <a:r>
              <a:rPr lang="sr-Latn-RS" sz="2000" i="0" u="none" strike="noStrike" baseline="0" dirty="0">
                <a:solidFill>
                  <a:srgbClr val="000000"/>
                </a:solidFill>
              </a:rPr>
              <a:t> optičkog kabla </a:t>
            </a:r>
            <a:r>
              <a:rPr lang="sr-Latn-RS" sz="2000" dirty="0">
                <a:solidFill>
                  <a:srgbClr val="000000"/>
                </a:solidFill>
              </a:rPr>
              <a:t>na </a:t>
            </a:r>
            <a:r>
              <a:rPr lang="sr-Latn-RS" sz="2000" dirty="0" err="1">
                <a:solidFill>
                  <a:srgbClr val="000000"/>
                </a:solidFill>
              </a:rPr>
              <a:t>željezničkoj</a:t>
            </a:r>
            <a:r>
              <a:rPr lang="sr-Latn-RS" sz="2000" dirty="0">
                <a:solidFill>
                  <a:srgbClr val="000000"/>
                </a:solidFill>
              </a:rPr>
              <a:t> pruzi </a:t>
            </a:r>
            <a:r>
              <a:rPr lang="sr-Latn-RS" sz="2000" i="0" u="none" strike="noStrike" baseline="0" dirty="0">
                <a:solidFill>
                  <a:srgbClr val="000000"/>
                </a:solidFill>
              </a:rPr>
              <a:t>Podgorica-Tuzi-granica sa Albanijom</a:t>
            </a:r>
          </a:p>
          <a:p>
            <a:pPr marL="0" indent="0">
              <a:buNone/>
            </a:pPr>
            <a:endParaRPr lang="sr-Latn-RS" b="1" dirty="0"/>
          </a:p>
          <a:p>
            <a:pPr marL="0" indent="0">
              <a:buNone/>
            </a:pPr>
            <a:r>
              <a:rPr lang="sr-Latn-RS" b="1" dirty="0" err="1"/>
              <a:t>Primjenom</a:t>
            </a:r>
            <a:r>
              <a:rPr lang="sr-Latn-RS" b="1" dirty="0"/>
              <a:t> Scenarija 1: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r-Latn-RS" sz="2000" dirty="0">
                <a:solidFill>
                  <a:srgbClr val="000000"/>
                </a:solidFill>
              </a:rPr>
              <a:t>Ostvariće se nesmetan teretni i putnički saobraćaj sa funkcionalnim signalnim i telekomunikacionim sistemima</a:t>
            </a:r>
            <a:r>
              <a:rPr lang="sr-Latn-RS" sz="2000" b="0" i="0" u="none" strike="noStrike" baseline="0" dirty="0">
                <a:solidFill>
                  <a:srgbClr val="000000"/>
                </a:solidFill>
              </a:rPr>
              <a:t>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r-Latn-RS" sz="2000" b="0" i="0" u="none" strike="noStrike" baseline="0" dirty="0" err="1">
                <a:solidFill>
                  <a:srgbClr val="000000"/>
                </a:solidFill>
              </a:rPr>
              <a:t>Interoperabilnost</a:t>
            </a:r>
            <a:r>
              <a:rPr lang="sr-Latn-RS" sz="20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sr-Latn-RS" sz="2000" b="0" i="0" u="none" strike="noStrike" baseline="0" dirty="0" err="1">
                <a:solidFill>
                  <a:srgbClr val="000000"/>
                </a:solidFill>
              </a:rPr>
              <a:t>transevropskog</a:t>
            </a:r>
            <a:r>
              <a:rPr lang="sr-Latn-RS" sz="20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sr-Latn-RS" sz="2000" b="0" i="0" u="none" strike="noStrike" baseline="0" dirty="0" err="1">
                <a:solidFill>
                  <a:srgbClr val="000000"/>
                </a:solidFill>
              </a:rPr>
              <a:t>željezničkog</a:t>
            </a:r>
            <a:r>
              <a:rPr lang="sr-Latn-RS" sz="2000" b="0" i="0" u="none" strike="noStrike" baseline="0" dirty="0">
                <a:solidFill>
                  <a:srgbClr val="000000"/>
                </a:solidFill>
              </a:rPr>
              <a:t> saobraćaja nije ispunjena.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Image of a question mark with many arrows, indicating uncertain futur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6709" y="1372880"/>
            <a:ext cx="2080010" cy="283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0224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DF30C-4C69-40AC-9804-3C0593E93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sr-Latn-RS" dirty="0"/>
              <a:t>Razvoj scenarija SS &amp; TC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244F3-4C54-4604-8577-B878095A4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577105" cy="45354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S</a:t>
            </a:r>
            <a:r>
              <a:rPr lang="sr-Latn-RS" b="1" dirty="0" err="1"/>
              <a:t>cenario</a:t>
            </a:r>
            <a:r>
              <a:rPr lang="sr-Latn-RS" b="1" dirty="0"/>
              <a:t> 2 – Ograničena rehabilitacija</a:t>
            </a:r>
            <a:endParaRPr lang="sr-Latn-RS" dirty="0"/>
          </a:p>
          <a:p>
            <a:r>
              <a:rPr lang="sr-Latn-RS" sz="2000" i="0" u="none" strike="noStrike" baseline="0" dirty="0">
                <a:solidFill>
                  <a:srgbClr val="000000"/>
                </a:solidFill>
              </a:rPr>
              <a:t>Intervencije po Scenariju 2</a:t>
            </a:r>
          </a:p>
          <a:p>
            <a:r>
              <a:rPr lang="sr-Latn-RS" sz="2000" dirty="0">
                <a:solidFill>
                  <a:srgbClr val="000000"/>
                </a:solidFill>
              </a:rPr>
              <a:t>Postavljanje nove unutrašnje i spoljašnje signalne i telekomunikacione opreme</a:t>
            </a:r>
            <a:r>
              <a:rPr lang="sr-Latn-RS" sz="2000" i="0" u="none" strike="noStrike" baseline="0" dirty="0">
                <a:solidFill>
                  <a:srgbClr val="000000"/>
                </a:solidFill>
              </a:rPr>
              <a:t> (sistem brojača osovina, manevarski signal, prikolica, 96 optički </a:t>
            </a:r>
            <a:r>
              <a:rPr lang="sr-Latn-RS" sz="2000" i="0" u="none" strike="noStrike" baseline="0" dirty="0" err="1">
                <a:solidFill>
                  <a:srgbClr val="000000"/>
                </a:solidFill>
              </a:rPr>
              <a:t>fiber</a:t>
            </a:r>
            <a:r>
              <a:rPr lang="sr-Latn-RS" sz="2000" i="0" u="none" strike="noStrike" baseline="0" dirty="0">
                <a:solidFill>
                  <a:srgbClr val="000000"/>
                </a:solidFill>
              </a:rPr>
              <a:t> kabel)</a:t>
            </a:r>
          </a:p>
          <a:p>
            <a:pPr marL="0" indent="0">
              <a:buNone/>
            </a:pPr>
            <a:endParaRPr lang="en-GB" sz="1800" b="1" dirty="0"/>
          </a:p>
          <a:p>
            <a:pPr marL="0" indent="0">
              <a:buNone/>
            </a:pPr>
            <a:r>
              <a:rPr lang="sr-Latn-RS" b="1" dirty="0" err="1"/>
              <a:t>Primjenom</a:t>
            </a:r>
            <a:r>
              <a:rPr lang="sr-Latn-RS" b="1" dirty="0"/>
              <a:t> Scenarija 2: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r-Latn-RS" sz="2000" dirty="0">
                <a:solidFill>
                  <a:srgbClr val="000000"/>
                </a:solidFill>
              </a:rPr>
              <a:t>Ostvariće se nesmetan teretni i putnički saobraćaj sa funkcionalnim signalnim i telekomunikacionim sistemima</a:t>
            </a:r>
            <a:r>
              <a:rPr lang="sr-Latn-RS" sz="2000" b="0" i="0" u="none" strike="noStrike" baseline="0" dirty="0">
                <a:solidFill>
                  <a:srgbClr val="000000"/>
                </a:solidFill>
              </a:rPr>
              <a:t>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r-Latn-RS" sz="2000" dirty="0">
                <a:solidFill>
                  <a:srgbClr val="000000"/>
                </a:solidFill>
              </a:rPr>
              <a:t>Novi sistem brojača osovina sa ranžirnim signalom I prikolicom povećaće sigurnost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r-Latn-RS" sz="20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sr-Latn-RS" sz="2000" dirty="0" err="1">
                <a:solidFill>
                  <a:srgbClr val="000000"/>
                </a:solidFill>
              </a:rPr>
              <a:t>Interoperabilnost</a:t>
            </a:r>
            <a:r>
              <a:rPr lang="sr-Latn-RS" sz="2000" dirty="0">
                <a:solidFill>
                  <a:srgbClr val="000000"/>
                </a:solidFill>
              </a:rPr>
              <a:t> </a:t>
            </a:r>
            <a:r>
              <a:rPr lang="sr-Latn-RS" sz="2000" dirty="0" err="1">
                <a:solidFill>
                  <a:srgbClr val="000000"/>
                </a:solidFill>
              </a:rPr>
              <a:t>transevropskog</a:t>
            </a:r>
            <a:r>
              <a:rPr lang="sr-Latn-RS" sz="2000" dirty="0">
                <a:solidFill>
                  <a:srgbClr val="000000"/>
                </a:solidFill>
              </a:rPr>
              <a:t> </a:t>
            </a:r>
            <a:r>
              <a:rPr lang="sr-Latn-RS" sz="2000" dirty="0" err="1">
                <a:solidFill>
                  <a:srgbClr val="000000"/>
                </a:solidFill>
              </a:rPr>
              <a:t>željezničkog</a:t>
            </a:r>
            <a:r>
              <a:rPr lang="sr-Latn-RS" sz="2000" dirty="0">
                <a:solidFill>
                  <a:srgbClr val="000000"/>
                </a:solidFill>
              </a:rPr>
              <a:t> saobraćaja nije ispunjena</a:t>
            </a:r>
            <a:r>
              <a:rPr lang="sr-Latn-RS" sz="2000" b="0" i="0" u="none" strike="noStrike" baseline="0" dirty="0">
                <a:solidFill>
                  <a:srgbClr val="000000"/>
                </a:solidFill>
              </a:rPr>
              <a:t>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Image of a question mark with many arrows, indicating uncertain futur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0323" y="1199410"/>
            <a:ext cx="2080010" cy="283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87186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DF1ADB6F-B2E6-4500-AC27-C74FD993CC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879" y="3750548"/>
            <a:ext cx="6483121" cy="29930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EDF30C-4C69-40AC-9804-3C0593E93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sr-Latn-RS" dirty="0"/>
              <a:t>Razvoj scenarija SS &amp; TC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244F3-4C54-4604-8577-B878095A4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597202" cy="45354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Latn-RS" b="1" dirty="0"/>
              <a:t>Scenario 3 – Potpuna modernizacija</a:t>
            </a:r>
            <a:endParaRPr lang="sr-Latn-RS" dirty="0"/>
          </a:p>
          <a:p>
            <a:r>
              <a:rPr lang="sr-Latn-RS" sz="2000" dirty="0">
                <a:solidFill>
                  <a:srgbClr val="000000"/>
                </a:solidFill>
              </a:rPr>
              <a:t>Implementacija na novom signalnom sistemu (ETCS Nivo 1, SIL 4 elektronski sistem, Lokalni MMI, mašine za prebacivanje, sistem brojača osovina)</a:t>
            </a:r>
          </a:p>
          <a:p>
            <a:r>
              <a:rPr lang="sr-Latn-RS" sz="2000" i="0" u="none" strike="noStrike" baseline="0" dirty="0">
                <a:solidFill>
                  <a:srgbClr val="000000"/>
                </a:solidFill>
              </a:rPr>
              <a:t>Imple</a:t>
            </a:r>
            <a:r>
              <a:rPr lang="sr-Latn-RS" sz="2000" dirty="0">
                <a:solidFill>
                  <a:srgbClr val="000000"/>
                </a:solidFill>
              </a:rPr>
              <a:t>mentacija na novom telekomunikacionom sistemu (GSM- </a:t>
            </a:r>
            <a:r>
              <a:rPr lang="sr-Latn-RS" sz="2000" dirty="0" err="1">
                <a:solidFill>
                  <a:srgbClr val="000000"/>
                </a:solidFill>
              </a:rPr>
              <a:t>R</a:t>
            </a:r>
            <a:r>
              <a:rPr lang="sr-Latn-RS" sz="2000" dirty="0">
                <a:solidFill>
                  <a:srgbClr val="000000"/>
                </a:solidFill>
              </a:rPr>
              <a:t>, SDH oprema, video nadzor, PIS&amp;PAS, novi 96 </a:t>
            </a:r>
            <a:r>
              <a:rPr lang="sr-Latn-RS" sz="2000" dirty="0" err="1">
                <a:solidFill>
                  <a:srgbClr val="000000"/>
                </a:solidFill>
              </a:rPr>
              <a:t>fiber</a:t>
            </a:r>
            <a:r>
              <a:rPr lang="sr-Latn-RS" sz="2000" dirty="0">
                <a:solidFill>
                  <a:srgbClr val="000000"/>
                </a:solidFill>
              </a:rPr>
              <a:t> optički kabel, satovi)</a:t>
            </a:r>
            <a:endParaRPr lang="sr-Latn-RS" sz="2000" i="0" u="none" strike="noStrike" baseline="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sr-Latn-RS" b="1" dirty="0" err="1"/>
              <a:t>Primjenom</a:t>
            </a:r>
            <a:r>
              <a:rPr lang="sr-Latn-RS" b="1" dirty="0"/>
              <a:t> Scenarija 3: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r-Latn-RS" sz="2000" dirty="0">
                <a:solidFill>
                  <a:srgbClr val="000000"/>
                </a:solidFill>
              </a:rPr>
              <a:t>Ostvariće se nesmetan teretni i putnički saobraćaj sa funkcionalnim signalnim i telekomunikacionim sistemima</a:t>
            </a:r>
            <a:r>
              <a:rPr lang="sr-Latn-RS" sz="2000" b="0" i="0" u="none" strike="noStrike" baseline="0" dirty="0">
                <a:solidFill>
                  <a:srgbClr val="000000"/>
                </a:solidFill>
              </a:rPr>
              <a:t>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r-Latn-RS" sz="2000" b="0" i="0" u="none" strike="noStrike" baseline="0" dirty="0" err="1">
                <a:solidFill>
                  <a:srgbClr val="000000"/>
                </a:solidFill>
              </a:rPr>
              <a:t>Interop</a:t>
            </a:r>
            <a:r>
              <a:rPr lang="sr-Latn-RS" sz="2000" dirty="0" err="1">
                <a:solidFill>
                  <a:srgbClr val="000000"/>
                </a:solidFill>
              </a:rPr>
              <a:t>eroperabilnost</a:t>
            </a:r>
            <a:r>
              <a:rPr lang="sr-Latn-RS" sz="2000" dirty="0">
                <a:solidFill>
                  <a:srgbClr val="000000"/>
                </a:solidFill>
              </a:rPr>
              <a:t> </a:t>
            </a:r>
            <a:r>
              <a:rPr lang="sr-Latn-RS" sz="2000" dirty="0" err="1">
                <a:solidFill>
                  <a:srgbClr val="000000"/>
                </a:solidFill>
              </a:rPr>
              <a:t>transevropskog</a:t>
            </a:r>
            <a:r>
              <a:rPr lang="sr-Latn-RS" sz="2000" dirty="0">
                <a:solidFill>
                  <a:srgbClr val="000000"/>
                </a:solidFill>
              </a:rPr>
              <a:t> </a:t>
            </a:r>
            <a:r>
              <a:rPr lang="sr-Latn-RS" sz="2000" dirty="0" err="1">
                <a:solidFill>
                  <a:srgbClr val="000000"/>
                </a:solidFill>
              </a:rPr>
              <a:t>željezničkog</a:t>
            </a:r>
            <a:r>
              <a:rPr lang="sr-Latn-RS" sz="2000" dirty="0">
                <a:solidFill>
                  <a:srgbClr val="000000"/>
                </a:solidFill>
              </a:rPr>
              <a:t> je ispunjena</a:t>
            </a:r>
            <a:r>
              <a:rPr lang="sr-Latn-RS" sz="2000" b="0" i="0" u="none" strike="noStrike" baseline="0" dirty="0">
                <a:solidFill>
                  <a:srgbClr val="000000"/>
                </a:solidFill>
              </a:rPr>
              <a:t>. </a:t>
            </a:r>
          </a:p>
          <a:p>
            <a:pPr marL="0" indent="0">
              <a:buNone/>
            </a:pPr>
            <a:endParaRPr lang="sr-Latn-RS" dirty="0"/>
          </a:p>
        </p:txBody>
      </p:sp>
      <p:pic>
        <p:nvPicPr>
          <p:cNvPr id="7" name="Picture 6" descr="Image of a question mark with many arrows, indicating uncertain futur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5402" y="1225900"/>
            <a:ext cx="1969477" cy="24600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715695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C8D6E-BA33-4890-92E8-CBF668D9B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899" y="871538"/>
            <a:ext cx="11042811" cy="776288"/>
          </a:xfrm>
        </p:spPr>
        <p:txBody>
          <a:bodyPr>
            <a:normAutofit/>
          </a:bodyPr>
          <a:lstStyle/>
          <a:p>
            <a:r>
              <a:rPr lang="sr-Latn-RS" sz="3600" dirty="0"/>
              <a:t>Signalno Sigurnosni Sistem – ERTMS/ETCS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C816062-77A4-43D3-B565-6EF5F8C5E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373" y="1523275"/>
            <a:ext cx="5368418" cy="5078799"/>
          </a:xfrm>
        </p:spPr>
        <p:txBody>
          <a:bodyPr>
            <a:normAutofit/>
          </a:bodyPr>
          <a:lstStyle/>
          <a:p>
            <a:pPr marL="0" indent="0" algn="l">
              <a:spcBef>
                <a:spcPts val="0"/>
              </a:spcBef>
              <a:buNone/>
            </a:pPr>
            <a:r>
              <a:rPr lang="sr-Latn-RS" sz="2000" b="1" i="0" u="none" strike="noStrike" baseline="0" dirty="0">
                <a:solidFill>
                  <a:srgbClr val="000000"/>
                </a:solidFill>
              </a:rPr>
              <a:t>Glavne karakteristike signalno sigurnosnog sistema i ETCS Nivo 1</a:t>
            </a:r>
            <a:r>
              <a:rPr lang="sr-Latn-RS" sz="2000" b="1" dirty="0">
                <a:solidFill>
                  <a:srgbClr val="000000"/>
                </a:solidFill>
              </a:rPr>
              <a:t>:</a:t>
            </a:r>
            <a:r>
              <a:rPr lang="sr-Latn-RS" sz="2000" b="1" i="0" u="none" strike="noStrike" baseline="0" dirty="0">
                <a:solidFill>
                  <a:srgbClr val="000000"/>
                </a:solidFill>
              </a:rPr>
              <a:t>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r-Latn-RS" sz="1600" dirty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SIL 4 arhitektura projektovana da toleriše i </a:t>
            </a:r>
            <a:r>
              <a:rPr lang="sr-Latn-RS" sz="1600" dirty="0">
                <a:cs typeface="Calibri" panose="020F0502020204030204" pitchFamily="34" charset="0"/>
              </a:rPr>
              <a:t>"sigurne" i ”opasne" kvarove. Ova arhitektura pruža i sigurnost i visoku raspoloživost sa regulatorima “2 od 3” ili “2 od 2” prema standardu </a:t>
            </a:r>
            <a:r>
              <a:rPr lang="sr-Latn-RS" sz="1600" dirty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EN 50129.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r-Latn-RS" sz="1600" b="0" i="0" u="none" strike="noStrike" baseline="0" dirty="0">
                <a:solidFill>
                  <a:srgbClr val="000000"/>
                </a:solidFill>
              </a:rPr>
              <a:t>Nadzor maksimalne brzine voza</a:t>
            </a:r>
            <a:r>
              <a:rPr lang="sr-Latn-RS" sz="1600" dirty="0">
                <a:solidFill>
                  <a:srgbClr val="000000"/>
                </a:solidFill>
              </a:rPr>
              <a:t>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r-Latn-RS" sz="1600" b="0" i="0" u="none" strike="noStrike" baseline="0" dirty="0">
                <a:solidFill>
                  <a:srgbClr val="000000"/>
                </a:solidFill>
              </a:rPr>
              <a:t>Nadzor trajne </a:t>
            </a:r>
            <a:r>
              <a:rPr lang="sr-Latn-RS" sz="1600" b="0" i="0" u="none" strike="noStrike" baseline="0" dirty="0" err="1">
                <a:solidFill>
                  <a:srgbClr val="000000"/>
                </a:solidFill>
              </a:rPr>
              <a:t>profilne</a:t>
            </a:r>
            <a:r>
              <a:rPr lang="sr-Latn-RS" sz="1600" b="0" i="0" u="none" strike="noStrike" baseline="0" dirty="0">
                <a:solidFill>
                  <a:srgbClr val="000000"/>
                </a:solidFill>
              </a:rPr>
              <a:t> brzine na liniji</a:t>
            </a:r>
            <a:r>
              <a:rPr lang="sr-Latn-RS" sz="1600" dirty="0">
                <a:solidFill>
                  <a:srgbClr val="000000"/>
                </a:solidFill>
              </a:rPr>
              <a:t>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sr-Latn-RS" sz="1600" b="0" i="0" u="none" strike="noStrike" baseline="0" dirty="0">
                <a:solidFill>
                  <a:srgbClr val="000000"/>
                </a:solidFill>
              </a:rPr>
              <a:t>Nadgledanje statusa opreme i interfejsa povezanih sa sistemom. </a:t>
            </a:r>
          </a:p>
          <a:p>
            <a:pPr marL="457200" lvl="1" indent="0">
              <a:buNone/>
            </a:pPr>
            <a:endParaRPr lang="en-US" sz="20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9934F95-DC8B-4B55-900D-3471C287DDA5}"/>
              </a:ext>
            </a:extLst>
          </p:cNvPr>
          <p:cNvSpPr/>
          <p:nvPr/>
        </p:nvSpPr>
        <p:spPr>
          <a:xfrm>
            <a:off x="5758445" y="4529814"/>
            <a:ext cx="6216182" cy="1825622"/>
          </a:xfrm>
          <a:prstGeom prst="roundRect">
            <a:avLst/>
          </a:prstGeom>
          <a:solidFill>
            <a:srgbClr val="CFD5EA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800" dirty="0">
              <a:cs typeface="Calibri" panose="020F0502020204030204" pitchFamily="34" charset="0"/>
            </a:endParaRPr>
          </a:p>
          <a:p>
            <a:endParaRPr lang="en-US" sz="1800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r>
              <a:rPr lang="en-US" dirty="0" err="1">
                <a:solidFill>
                  <a:schemeClr val="tx1"/>
                </a:solidFill>
                <a:cs typeface="Calibri" panose="020F0502020204030204" pitchFamily="34" charset="0"/>
              </a:rPr>
              <a:t>Evro</a:t>
            </a:r>
            <a:r>
              <a:rPr lang="sr-Latn-RS" dirty="0" err="1">
                <a:solidFill>
                  <a:schemeClr val="tx1"/>
                </a:solidFill>
                <a:cs typeface="Calibri" panose="020F0502020204030204" pitchFamily="34" charset="0"/>
              </a:rPr>
              <a:t>pski</a:t>
            </a:r>
            <a:r>
              <a:rPr lang="sr-Latn-RS" dirty="0">
                <a:solidFill>
                  <a:schemeClr val="tx1"/>
                </a:solidFill>
                <a:cs typeface="Calibri" panose="020F0502020204030204" pitchFamily="34" charset="0"/>
              </a:rPr>
              <a:t> sistem za kontrolu vozova (</a:t>
            </a:r>
            <a:r>
              <a:rPr lang="sr-Latn-RS" sz="1800" dirty="0" err="1">
                <a:solidFill>
                  <a:schemeClr val="tx1"/>
                </a:solidFill>
                <a:cs typeface="Calibri" panose="020F0502020204030204" pitchFamily="34" charset="0"/>
              </a:rPr>
              <a:t>European</a:t>
            </a:r>
            <a:r>
              <a:rPr lang="sr-Latn-RS" sz="1800" dirty="0">
                <a:solidFill>
                  <a:schemeClr val="tx1"/>
                </a:solidFill>
                <a:cs typeface="Calibri" panose="020F0502020204030204" pitchFamily="34" charset="0"/>
              </a:rPr>
              <a:t> </a:t>
            </a:r>
            <a:r>
              <a:rPr lang="sr-Latn-RS" sz="1800" dirty="0" err="1">
                <a:solidFill>
                  <a:schemeClr val="tx1"/>
                </a:solidFill>
                <a:cs typeface="Calibri" panose="020F0502020204030204" pitchFamily="34" charset="0"/>
              </a:rPr>
              <a:t>Train</a:t>
            </a:r>
            <a:r>
              <a:rPr lang="sr-Latn-RS" sz="1800" dirty="0">
                <a:solidFill>
                  <a:schemeClr val="tx1"/>
                </a:solidFill>
                <a:cs typeface="Calibri" panose="020F0502020204030204" pitchFamily="34" charset="0"/>
              </a:rPr>
              <a:t> </a:t>
            </a:r>
            <a:r>
              <a:rPr lang="sr-Latn-RS" sz="1800" dirty="0" err="1">
                <a:solidFill>
                  <a:schemeClr val="tx1"/>
                </a:solidFill>
                <a:cs typeface="Calibri" panose="020F0502020204030204" pitchFamily="34" charset="0"/>
              </a:rPr>
              <a:t>Control</a:t>
            </a:r>
            <a:r>
              <a:rPr lang="sr-Latn-RS" sz="1800" dirty="0">
                <a:solidFill>
                  <a:schemeClr val="tx1"/>
                </a:solidFill>
                <a:cs typeface="Calibri" panose="020F0502020204030204" pitchFamily="34" charset="0"/>
              </a:rPr>
              <a:t> </a:t>
            </a:r>
            <a:r>
              <a:rPr lang="sr-Latn-RS" sz="1800" dirty="0" err="1">
                <a:solidFill>
                  <a:schemeClr val="tx1"/>
                </a:solidFill>
                <a:cs typeface="Calibri" panose="020F0502020204030204" pitchFamily="34" charset="0"/>
              </a:rPr>
              <a:t>System</a:t>
            </a:r>
            <a:r>
              <a:rPr lang="sr-Latn-RS" sz="1800" dirty="0">
                <a:solidFill>
                  <a:schemeClr val="tx1"/>
                </a:solidFill>
                <a:cs typeface="Calibri" panose="020F0502020204030204" pitchFamily="34" charset="0"/>
              </a:rPr>
              <a:t> ETCS) zadovoljava najviše standarde sigurnosti i</a:t>
            </a:r>
            <a:r>
              <a:rPr lang="sr-Latn-RS" dirty="0">
                <a:solidFill>
                  <a:schemeClr val="tx1"/>
                </a:solidFill>
                <a:cs typeface="Calibri" panose="020F0502020204030204" pitchFamily="34" charset="0"/>
              </a:rPr>
              <a:t> pouzdanosti i predstavlja signalnu i upravljačku komponentu Evropskog sistema upravljanja </a:t>
            </a:r>
            <a:r>
              <a:rPr lang="sr-Latn-RS" dirty="0" err="1">
                <a:solidFill>
                  <a:schemeClr val="tx1"/>
                </a:solidFill>
                <a:cs typeface="Calibri" panose="020F0502020204030204" pitchFamily="34" charset="0"/>
              </a:rPr>
              <a:t>željezničkim</a:t>
            </a:r>
            <a:r>
              <a:rPr lang="sr-Latn-RS" dirty="0">
                <a:solidFill>
                  <a:schemeClr val="tx1"/>
                </a:solidFill>
                <a:cs typeface="Calibri" panose="020F0502020204030204" pitchFamily="34" charset="0"/>
              </a:rPr>
              <a:t> saobraćajem</a:t>
            </a:r>
            <a:r>
              <a:rPr lang="sr-Latn-RS" sz="1800" dirty="0">
                <a:solidFill>
                  <a:schemeClr val="tx1"/>
                </a:solidFill>
                <a:cs typeface="Calibri" panose="020F0502020204030204" pitchFamily="34" charset="0"/>
              </a:rPr>
              <a:t> (</a:t>
            </a:r>
            <a:r>
              <a:rPr lang="sr-Latn-RS" sz="1800" dirty="0" err="1">
                <a:solidFill>
                  <a:schemeClr val="tx1"/>
                </a:solidFill>
                <a:cs typeface="Calibri" panose="020F0502020204030204" pitchFamily="34" charset="0"/>
              </a:rPr>
              <a:t>European</a:t>
            </a:r>
            <a:r>
              <a:rPr lang="sr-Latn-RS" sz="1800" dirty="0">
                <a:solidFill>
                  <a:schemeClr val="tx1"/>
                </a:solidFill>
                <a:cs typeface="Calibri" panose="020F0502020204030204" pitchFamily="34" charset="0"/>
              </a:rPr>
              <a:t> </a:t>
            </a:r>
            <a:r>
              <a:rPr lang="sr-Latn-RS" sz="1800" dirty="0" err="1">
                <a:solidFill>
                  <a:schemeClr val="tx1"/>
                </a:solidFill>
                <a:cs typeface="Calibri" panose="020F0502020204030204" pitchFamily="34" charset="0"/>
              </a:rPr>
              <a:t>Rail</a:t>
            </a:r>
            <a:r>
              <a:rPr lang="sr-Latn-RS" sz="1800" dirty="0">
                <a:solidFill>
                  <a:schemeClr val="tx1"/>
                </a:solidFill>
                <a:cs typeface="Calibri" panose="020F0502020204030204" pitchFamily="34" charset="0"/>
              </a:rPr>
              <a:t> </a:t>
            </a:r>
            <a:r>
              <a:rPr lang="sr-Latn-RS" sz="1800" dirty="0" err="1">
                <a:solidFill>
                  <a:schemeClr val="tx1"/>
                </a:solidFill>
                <a:cs typeface="Calibri" panose="020F0502020204030204" pitchFamily="34" charset="0"/>
              </a:rPr>
              <a:t>Traffic</a:t>
            </a:r>
            <a:r>
              <a:rPr lang="sr-Latn-RS" sz="1800" dirty="0">
                <a:solidFill>
                  <a:schemeClr val="tx1"/>
                </a:solidFill>
                <a:cs typeface="Calibri" panose="020F0502020204030204" pitchFamily="34" charset="0"/>
              </a:rPr>
              <a:t> </a:t>
            </a:r>
            <a:r>
              <a:rPr lang="sr-Latn-RS" sz="1800" dirty="0" err="1">
                <a:solidFill>
                  <a:schemeClr val="tx1"/>
                </a:solidFill>
                <a:cs typeface="Calibri" panose="020F0502020204030204" pitchFamily="34" charset="0"/>
              </a:rPr>
              <a:t>Management</a:t>
            </a:r>
            <a:r>
              <a:rPr lang="sr-Latn-RS" sz="1800" dirty="0">
                <a:solidFill>
                  <a:schemeClr val="tx1"/>
                </a:solidFill>
                <a:cs typeface="Calibri" panose="020F0502020204030204" pitchFamily="34" charset="0"/>
              </a:rPr>
              <a:t> </a:t>
            </a:r>
            <a:r>
              <a:rPr lang="sr-Latn-RS" sz="1800" dirty="0" err="1">
                <a:solidFill>
                  <a:schemeClr val="tx1"/>
                </a:solidFill>
                <a:cs typeface="Calibri" panose="020F0502020204030204" pitchFamily="34" charset="0"/>
              </a:rPr>
              <a:t>System</a:t>
            </a:r>
            <a:r>
              <a:rPr lang="sr-Latn-RS" sz="1800" dirty="0">
                <a:solidFill>
                  <a:schemeClr val="tx1"/>
                </a:solidFill>
                <a:cs typeface="Calibri" panose="020F0502020204030204" pitchFamily="34" charset="0"/>
              </a:rPr>
              <a:t> ERTMS).</a:t>
            </a:r>
            <a:endParaRPr lang="sr-Latn-RS" sz="1800" b="1" i="0" u="none" strike="noStrike" baseline="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800" b="1" i="0" u="none" strike="noStrike" baseline="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800" b="1" i="0" u="none" strike="noStrike" baseline="0" dirty="0">
              <a:solidFill>
                <a:srgbClr val="000000"/>
              </a:solidFill>
            </a:endParaRPr>
          </a:p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26F344-870F-42FF-91D3-81C880518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334" y="4529814"/>
            <a:ext cx="5329457" cy="19903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737E90-8645-4179-9503-E89381EA7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2336" y="1433775"/>
            <a:ext cx="62484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294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E443739-89BD-4006-8EBA-45C74E84C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2918" y="1577757"/>
            <a:ext cx="5705682" cy="30506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621703-0512-4C4A-852C-7F73FB238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Telekomunikacije – Optička mreža/GSM-R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5FE3E3-42A8-4FA7-839B-018261E409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322" y="1761025"/>
            <a:ext cx="5227507" cy="4619896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spcAft>
                <a:spcPts val="0"/>
              </a:spcAft>
              <a:buNone/>
            </a:pPr>
            <a:r>
              <a:rPr lang="sr-Latn-RS" sz="2200" b="1" dirty="0">
                <a:ea typeface="Tahoma" panose="020B0604030504040204" pitchFamily="34" charset="0"/>
                <a:cs typeface="Calibri" panose="020F0502020204030204" pitchFamily="34" charset="0"/>
              </a:rPr>
              <a:t>Telekomunikacioni sistem </a:t>
            </a:r>
            <a:r>
              <a:rPr lang="sr-Latn-RS" sz="2200" dirty="0">
                <a:ea typeface="Tahoma" panose="020B0604030504040204" pitchFamily="34" charset="0"/>
                <a:cs typeface="Calibri" panose="020F0502020204030204" pitchFamily="34" charset="0"/>
              </a:rPr>
              <a:t>treba da bude izgrađen kao automatizovana optička mreža komunikacionih tačaka povezanih digitalnim uređajima za prenos (SDH/IP) putem sledećih sistema: </a:t>
            </a:r>
          </a:p>
          <a:p>
            <a:pPr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sr-Latn-RS" sz="1700" dirty="0">
                <a:ea typeface="Times New Roman" panose="02020603050405020304" pitchFamily="18" charset="0"/>
                <a:cs typeface="Calibri" panose="020F0502020204030204" pitchFamily="34" charset="0"/>
              </a:rPr>
              <a:t>Stanični satovi;</a:t>
            </a:r>
          </a:p>
          <a:p>
            <a:pPr lvl="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sr-Latn-RS" sz="1700" dirty="0">
                <a:ea typeface="Times New Roman" panose="02020603050405020304" pitchFamily="18" charset="0"/>
                <a:cs typeface="Calibri" panose="020F0502020204030204" pitchFamily="34" charset="0"/>
              </a:rPr>
              <a:t>PIS i PAS;</a:t>
            </a:r>
          </a:p>
          <a:p>
            <a:pPr lvl="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sr-Latn-RS" sz="1700" dirty="0">
                <a:ea typeface="Times New Roman" panose="02020603050405020304" pitchFamily="18" charset="0"/>
                <a:cs typeface="Calibri" panose="020F0502020204030204" pitchFamily="34" charset="0"/>
              </a:rPr>
              <a:t>Video nadzor (CCTV);</a:t>
            </a:r>
          </a:p>
          <a:p>
            <a:pPr lvl="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sr-Latn-RS" sz="1700" dirty="0">
                <a:ea typeface="Times New Roman" panose="02020603050405020304" pitchFamily="18" charset="0"/>
                <a:cs typeface="Calibri" panose="020F0502020204030204" pitchFamily="34" charset="0"/>
              </a:rPr>
              <a:t>Brojanje putnika. </a:t>
            </a:r>
            <a:endParaRPr lang="sr-Latn-RS" sz="170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sr-Latn-RS" sz="2200" b="1" dirty="0">
                <a:ea typeface="Times New Roman" panose="02020603050405020304" pitchFamily="18" charset="0"/>
                <a:cs typeface="Calibri" panose="020F0502020204030204" pitchFamily="34" charset="0"/>
              </a:rPr>
              <a:t>Glavne karakteristike GSM-R :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sr-Latn-RS" sz="2000" dirty="0">
                <a:ea typeface="Tahoma" panose="020B0604030504040204" pitchFamily="34" charset="0"/>
                <a:cs typeface="Calibri" panose="020F0502020204030204" pitchFamily="34" charset="0"/>
              </a:rPr>
              <a:t>Komunikacioni sistem za prenos glasa i podataka između </a:t>
            </a:r>
            <a:r>
              <a:rPr lang="sr-Latn-RS" sz="2000" dirty="0" err="1">
                <a:ea typeface="Tahoma" panose="020B0604030504040204" pitchFamily="34" charset="0"/>
                <a:cs typeface="Calibri" panose="020F0502020204030204" pitchFamily="34" charset="0"/>
              </a:rPr>
              <a:t>željezničkog</a:t>
            </a:r>
            <a:r>
              <a:rPr lang="sr-Latn-RS" sz="2000" dirty="0">
                <a:ea typeface="Tahoma" panose="020B0604030504040204" pitchFamily="34" charset="0"/>
                <a:cs typeface="Calibri" panose="020F0502020204030204" pitchFamily="34" charset="0"/>
              </a:rPr>
              <a:t> operativnog osoblja, kao i za prenos podataka između voza i sigurnosnih uređaja.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sr-Latn-RS" sz="2000" dirty="0">
                <a:ea typeface="Times New Roman" panose="02020603050405020304" pitchFamily="18" charset="0"/>
                <a:cs typeface="Calibri" panose="020F0502020204030204" pitchFamily="34" charset="0"/>
              </a:rPr>
              <a:t>Prilagođavanje bežičnog komunikacionog sistema zasnovanog na GSM standardu koji se koristi za mobilne telefone. </a:t>
            </a:r>
          </a:p>
          <a:p>
            <a:pPr algn="just">
              <a:buFontTx/>
              <a:buChar char="-"/>
            </a:pPr>
            <a:endParaRPr lang="mk-MK" sz="2000" dirty="0"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7F420F1-7364-4629-8461-58A8DEB2672D}"/>
              </a:ext>
            </a:extLst>
          </p:cNvPr>
          <p:cNvSpPr/>
          <p:nvPr/>
        </p:nvSpPr>
        <p:spPr>
          <a:xfrm>
            <a:off x="5769499" y="4555299"/>
            <a:ext cx="6216182" cy="1825622"/>
          </a:xfrm>
          <a:prstGeom prst="roundRect">
            <a:avLst/>
          </a:prstGeom>
          <a:solidFill>
            <a:srgbClr val="CFD5EA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endParaRPr lang="en-US" sz="1800" b="1" i="0" u="none" strike="noStrike" baseline="0" dirty="0">
              <a:solidFill>
                <a:srgbClr val="000000"/>
              </a:solidFill>
            </a:endParaRPr>
          </a:p>
          <a:p>
            <a:r>
              <a:rPr lang="sr-Latn-RS" sz="2000" b="0" i="0" u="none" strike="noStrike" baseline="0" dirty="0">
                <a:solidFill>
                  <a:schemeClr val="tx1"/>
                </a:solidFill>
              </a:rPr>
              <a:t>TK optička mreža </a:t>
            </a:r>
            <a:r>
              <a:rPr lang="sr-Latn-RS" sz="2000" dirty="0">
                <a:solidFill>
                  <a:schemeClr val="tx1"/>
                </a:solidFill>
              </a:rPr>
              <a:t>i</a:t>
            </a:r>
            <a:r>
              <a:rPr lang="sr-Latn-RS" sz="2000" b="0" i="0" u="none" strike="noStrike" baseline="0" dirty="0">
                <a:solidFill>
                  <a:schemeClr val="tx1"/>
                </a:solidFill>
              </a:rPr>
              <a:t> GSM-R sistem zadovoljavaju najviše standarde sigurnosti i pouzdanosti koji su od suštinskog značaja za funkcionisanje određenih objekata</a:t>
            </a:r>
            <a:r>
              <a:rPr lang="sr-Latn-RS" sz="2000" dirty="0">
                <a:solidFill>
                  <a:schemeClr val="tx1"/>
                </a:solidFill>
              </a:rPr>
              <a:t>, posebno sistema upravljanja vozom </a:t>
            </a:r>
            <a:r>
              <a:rPr lang="sr-Latn-RS" sz="2000" b="0" i="0" u="none" strike="noStrike" baseline="0" dirty="0">
                <a:solidFill>
                  <a:schemeClr val="tx1"/>
                </a:solidFill>
              </a:rPr>
              <a:t>(ETCS, sigurnosni uređaji). </a:t>
            </a:r>
            <a:endParaRPr lang="en-US" sz="1800" b="1" i="0" u="none" strike="noStrike" baseline="0" dirty="0">
              <a:solidFill>
                <a:srgbClr val="000000"/>
              </a:solidFill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19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6650E07A-1CC2-4CF7-8516-83A2CD08791E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sr-Latn-ME" altLang="en-US" dirty="0">
                <a:solidFill>
                  <a:schemeClr val="tx1"/>
                </a:solidFill>
              </a:rPr>
              <a:t>Otvorena trasa</a:t>
            </a:r>
            <a:endParaRPr lang="el-GR" altLang="en-US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B7E5FF44-EFFE-4378-958D-8E90CFE33262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501650" y="1666875"/>
            <a:ext cx="6808788" cy="2233613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en-US" u="sng" dirty="0"/>
              <a:t>Scenario 1 (</a:t>
            </a:r>
            <a:r>
              <a:rPr lang="sr-Latn-ME" altLang="en-US" u="sng" dirty="0"/>
              <a:t>Posao kao i obično</a:t>
            </a:r>
            <a:r>
              <a:rPr lang="en-US" altLang="en-US" u="sng" dirty="0"/>
              <a:t>)</a:t>
            </a:r>
          </a:p>
          <a:p>
            <a:r>
              <a:rPr lang="sr-Latn-ME" altLang="en-US" sz="2000" dirty="0"/>
              <a:t>Održavanje horizantalne i vertikalne trase</a:t>
            </a:r>
            <a:endParaRPr lang="en-US" altLang="en-US" sz="2000" dirty="0"/>
          </a:p>
          <a:p>
            <a:r>
              <a:rPr lang="sr-Latn-ME" altLang="en-US" sz="2000" dirty="0"/>
              <a:t>Obnova donjeg stroja gdje je potrebno</a:t>
            </a:r>
            <a:endParaRPr lang="en-US" altLang="en-US" sz="2000" dirty="0"/>
          </a:p>
          <a:p>
            <a:r>
              <a:rPr lang="sr-Latn-ME" altLang="en-US" sz="2000" dirty="0"/>
              <a:t>Zamjena postojećeg gornjeg stroja </a:t>
            </a:r>
            <a:r>
              <a:rPr lang="en-US" altLang="en-US" sz="2000" dirty="0"/>
              <a:t>(</a:t>
            </a:r>
            <a:r>
              <a:rPr lang="sr-Latn-ME" altLang="en-US" sz="2000" dirty="0"/>
              <a:t>novi sloj balasta</a:t>
            </a:r>
            <a:r>
              <a:rPr lang="en-US" altLang="en-US" sz="2000" dirty="0"/>
              <a:t>, 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US" sz="2000" dirty="0"/>
              <a:t>   49E1 </a:t>
            </a:r>
            <a:r>
              <a:rPr lang="sr-Latn-ME" altLang="en-US" sz="2000" dirty="0"/>
              <a:t>tip šina</a:t>
            </a:r>
            <a:r>
              <a:rPr lang="en-US" altLang="en-US" sz="2000" dirty="0"/>
              <a:t>, </a:t>
            </a:r>
            <a:r>
              <a:rPr lang="sr-Latn-ME" altLang="en-US" sz="2000" dirty="0"/>
              <a:t>betonski</a:t>
            </a:r>
            <a:r>
              <a:rPr lang="en-US" altLang="en-US" sz="2000" dirty="0"/>
              <a:t>/</a:t>
            </a:r>
            <a:r>
              <a:rPr lang="sr-Latn-ME" altLang="en-US" sz="2000" dirty="0"/>
              <a:t>drveni</a:t>
            </a:r>
            <a:r>
              <a:rPr lang="en-US" altLang="en-US" sz="2000" dirty="0"/>
              <a:t> </a:t>
            </a:r>
            <a:r>
              <a:rPr lang="sr-Latn-ME" altLang="en-US" sz="2000" dirty="0"/>
              <a:t>pragovi</a:t>
            </a:r>
            <a:r>
              <a:rPr lang="en-US" altLang="en-US" sz="2000" dirty="0"/>
              <a:t> 2.4m </a:t>
            </a:r>
            <a:r>
              <a:rPr lang="sr-Latn-ME" altLang="en-US" sz="2000" dirty="0"/>
              <a:t>širine</a:t>
            </a:r>
            <a:r>
              <a:rPr lang="en-US" altLang="en-US" sz="2000" dirty="0"/>
              <a:t>)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sz="2000" dirty="0"/>
          </a:p>
          <a:p>
            <a:pPr>
              <a:buFont typeface="Arial" panose="020B0604020202020204" pitchFamily="34" charset="0"/>
              <a:buNone/>
            </a:pPr>
            <a:endParaRPr lang="en-US" altLang="en-US" sz="2000" dirty="0"/>
          </a:p>
          <a:p>
            <a:pPr>
              <a:buFont typeface="Arial" panose="020B0604020202020204" pitchFamily="34" charset="0"/>
              <a:buNone/>
            </a:pPr>
            <a:endParaRPr lang="el-GR" altLang="en-US" sz="2000" dirty="0">
              <a:latin typeface="Tw Cen MT" panose="020B0602020104020603" pitchFamily="34" charset="0"/>
            </a:endParaRPr>
          </a:p>
        </p:txBody>
      </p:sp>
      <p:sp>
        <p:nvSpPr>
          <p:cNvPr id="63494" name="Rectangle 6">
            <a:extLst>
              <a:ext uri="{FF2B5EF4-FFF2-40B4-BE49-F238E27FC236}">
                <a16:creationId xmlns:a16="http://schemas.microsoft.com/office/drawing/2014/main" id="{CD0CB459-14AB-4420-B5B4-B0ACFC7E53B5}"/>
              </a:ext>
            </a:extLst>
          </p:cNvPr>
          <p:cNvSpPr>
            <a:spLocks/>
          </p:cNvSpPr>
          <p:nvPr/>
        </p:nvSpPr>
        <p:spPr bwMode="auto">
          <a:xfrm>
            <a:off x="7931150" y="5237163"/>
            <a:ext cx="3805238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buChar char="•"/>
              <a:defRPr sz="28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685800" indent="-228600"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en-US" sz="1800" dirty="0"/>
              <a:t>Scenario 1</a:t>
            </a:r>
            <a:r>
              <a:rPr lang="el-GR" altLang="en-US" sz="1800" dirty="0">
                <a:latin typeface="Arial" panose="020B0604020202020204" pitchFamily="34" charset="0"/>
              </a:rPr>
              <a:t>: </a:t>
            </a:r>
            <a:r>
              <a:rPr lang="sr-Latn-ME" altLang="en-US" sz="1800" dirty="0"/>
              <a:t>Tipični poprečni presjek</a:t>
            </a:r>
            <a:endParaRPr lang="el-GR" altLang="en-US" sz="1800" dirty="0"/>
          </a:p>
        </p:txBody>
      </p:sp>
      <p:sp>
        <p:nvSpPr>
          <p:cNvPr id="63495" name="Rectangle 7">
            <a:extLst>
              <a:ext uri="{FF2B5EF4-FFF2-40B4-BE49-F238E27FC236}">
                <a16:creationId xmlns:a16="http://schemas.microsoft.com/office/drawing/2014/main" id="{BFDE90F4-80E3-41E5-8A14-2A8658B641A8}"/>
              </a:ext>
            </a:extLst>
          </p:cNvPr>
          <p:cNvSpPr>
            <a:spLocks/>
          </p:cNvSpPr>
          <p:nvPr/>
        </p:nvSpPr>
        <p:spPr bwMode="auto">
          <a:xfrm>
            <a:off x="565150" y="3906838"/>
            <a:ext cx="6937375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buChar char="•"/>
              <a:defRPr sz="28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685800" indent="-228600"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sr-Latn-ME" altLang="en-US" sz="2000" dirty="0"/>
              <a:t>Implementacijom Scenarija 1 postiže se</a:t>
            </a:r>
            <a:r>
              <a:rPr lang="el-GR" altLang="en-US" sz="2000" dirty="0"/>
              <a:t>:</a:t>
            </a:r>
          </a:p>
          <a:p>
            <a:r>
              <a:rPr lang="sr-Latn-ME" altLang="en-US" sz="2000" dirty="0"/>
              <a:t>Radna brzina </a:t>
            </a:r>
            <a:r>
              <a:rPr lang="en-US" altLang="en-US" sz="2000" dirty="0"/>
              <a:t>90km/h </a:t>
            </a:r>
            <a:r>
              <a:rPr lang="sr-Latn-ME" altLang="en-US" sz="2000" dirty="0"/>
              <a:t>do </a:t>
            </a:r>
            <a:r>
              <a:rPr lang="el-GR" altLang="en-US" sz="2000" dirty="0"/>
              <a:t>100</a:t>
            </a:r>
            <a:r>
              <a:rPr lang="de-DE" altLang="en-US" sz="2000" dirty="0"/>
              <a:t>km/h</a:t>
            </a:r>
            <a:endParaRPr lang="en-US" altLang="en-US" sz="2000" dirty="0"/>
          </a:p>
          <a:p>
            <a:r>
              <a:rPr lang="sr-Latn-ME" altLang="en-US" sz="2000" dirty="0"/>
              <a:t>Trasa kolosjeka</a:t>
            </a:r>
            <a:r>
              <a:rPr lang="el-GR" altLang="en-US" sz="2000" dirty="0"/>
              <a:t>: </a:t>
            </a:r>
            <a:r>
              <a:rPr lang="en-US" altLang="en-US" sz="2000" dirty="0"/>
              <a:t>TSI </a:t>
            </a:r>
            <a:r>
              <a:rPr lang="sr-Latn-ME" altLang="en-US" sz="2000" dirty="0"/>
              <a:t>zahtjevi ispunjeni</a:t>
            </a:r>
            <a:endParaRPr lang="en-US" altLang="en-US" sz="2000" dirty="0"/>
          </a:p>
          <a:p>
            <a:r>
              <a:rPr lang="en-US" altLang="en-US" sz="2000" dirty="0" err="1"/>
              <a:t>Platf</a:t>
            </a:r>
            <a:r>
              <a:rPr lang="sr-Latn-ME" altLang="en-US" sz="2000" dirty="0"/>
              <a:t>orma</a:t>
            </a:r>
            <a:r>
              <a:rPr lang="en-US" altLang="en-US" sz="2000" dirty="0"/>
              <a:t> – </a:t>
            </a:r>
            <a:r>
              <a:rPr lang="sr-Latn-ME" altLang="en-US" sz="2000" dirty="0"/>
              <a:t>Sigurnost u tunelu</a:t>
            </a:r>
            <a:r>
              <a:rPr lang="el-GR" altLang="en-US" sz="2000" dirty="0"/>
              <a:t>:</a:t>
            </a:r>
            <a:r>
              <a:rPr lang="en-US" altLang="en-US" sz="2000" dirty="0"/>
              <a:t> TSI </a:t>
            </a:r>
            <a:r>
              <a:rPr lang="sr-Latn-ME" altLang="en-US" sz="2000" dirty="0"/>
              <a:t>zahtjevi nijesu ispunjeni</a:t>
            </a:r>
            <a:endParaRPr lang="en-US" altLang="en-US" sz="2000" dirty="0"/>
          </a:p>
          <a:p>
            <a:endParaRPr lang="en-US" altLang="en-US" sz="2000" dirty="0"/>
          </a:p>
          <a:p>
            <a:endParaRPr lang="en-US" altLang="en-US" sz="2000" dirty="0"/>
          </a:p>
          <a:p>
            <a:pPr>
              <a:buFont typeface="Arial" panose="020B0604020202020204" pitchFamily="34" charset="0"/>
              <a:buNone/>
            </a:pPr>
            <a:endParaRPr lang="en-US" altLang="en-US" sz="2000" dirty="0"/>
          </a:p>
          <a:p>
            <a:pPr>
              <a:buFont typeface="Arial" panose="020B0604020202020204" pitchFamily="34" charset="0"/>
              <a:buNone/>
            </a:pPr>
            <a:endParaRPr lang="el-GR" altLang="en-US" sz="2000" dirty="0"/>
          </a:p>
        </p:txBody>
      </p:sp>
      <p:pic>
        <p:nvPicPr>
          <p:cNvPr id="63498" name="Picture 10">
            <a:extLst>
              <a:ext uri="{FF2B5EF4-FFF2-40B4-BE49-F238E27FC236}">
                <a16:creationId xmlns:a16="http://schemas.microsoft.com/office/drawing/2014/main" id="{BAE9DDD7-9970-47A6-A5C1-0A708E459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1384300"/>
            <a:ext cx="4486275" cy="379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167987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Τίτλος 1">
            <a:extLst>
              <a:ext uri="{FF2B5EF4-FFF2-40B4-BE49-F238E27FC236}">
                <a16:creationId xmlns:a16="http://schemas.microsoft.com/office/drawing/2014/main" id="{9C368317-3C3B-4FBD-AA7F-60A82D3DD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38" y="984250"/>
            <a:ext cx="11042650" cy="776288"/>
          </a:xfrm>
        </p:spPr>
        <p:txBody>
          <a:bodyPr/>
          <a:lstStyle/>
          <a:p>
            <a:r>
              <a:rPr lang="el-GR" altLang="en-US" dirty="0"/>
              <a:t>7. </a:t>
            </a:r>
            <a:r>
              <a:rPr lang="sr-Latn-RS" altLang="en-US" dirty="0"/>
              <a:t>Napajanje i OCL</a:t>
            </a:r>
          </a:p>
        </p:txBody>
      </p:sp>
      <p:pic>
        <p:nvPicPr>
          <p:cNvPr id="31746" name="Picture 3">
            <a:extLst>
              <a:ext uri="{FF2B5EF4-FFF2-40B4-BE49-F238E27FC236}">
                <a16:creationId xmlns:a16="http://schemas.microsoft.com/office/drawing/2014/main" id="{9A2A5E7F-59CE-4F0E-AA08-068AF5CC72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838" y="1893888"/>
            <a:ext cx="3041650" cy="348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1625" y="1647825"/>
            <a:ext cx="829599" cy="2247004"/>
          </a:xfrm>
          <a:prstGeom prst="rect">
            <a:avLst/>
          </a:prstGeom>
        </p:spPr>
      </p:pic>
      <p:sp>
        <p:nvSpPr>
          <p:cNvPr id="32769" name="Title 1">
            <a:extLst>
              <a:ext uri="{FF2B5EF4-FFF2-40B4-BE49-F238E27FC236}">
                <a16:creationId xmlns:a16="http://schemas.microsoft.com/office/drawing/2014/main" id="{7C17C3CA-ACA2-4306-A32A-E49723C46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871538"/>
            <a:ext cx="11042650" cy="776287"/>
          </a:xfrm>
        </p:spPr>
        <p:txBody>
          <a:bodyPr/>
          <a:lstStyle/>
          <a:p>
            <a:r>
              <a:rPr lang="en-US" altLang="en-US" sz="3600" dirty="0"/>
              <a:t>Na</a:t>
            </a:r>
            <a:r>
              <a:rPr lang="sr-Latn-RS" altLang="en-US" sz="3600" dirty="0" err="1"/>
              <a:t>pajanje</a:t>
            </a:r>
            <a:r>
              <a:rPr lang="sr-Latn-RS" altLang="en-US" sz="3600" dirty="0"/>
              <a:t> električnom energijom</a:t>
            </a:r>
            <a:endParaRPr lang="sr-Latn-RS" altLang="en-US" sz="3600" dirty="0">
              <a:latin typeface="Tw Cen MT" panose="020B0602020104020603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r-Latn-RS" sz="2400" dirty="0">
                <a:solidFill>
                  <a:srgbClr val="244B99"/>
                </a:solidFill>
              </a:rPr>
              <a:t>Napajanje – minimalne intervencije</a:t>
            </a:r>
          </a:p>
          <a:p>
            <a:pPr algn="just"/>
            <a:r>
              <a:rPr lang="sr-Latn-RS" sz="2000" dirty="0">
                <a:solidFill>
                  <a:srgbClr val="244B99"/>
                </a:solidFill>
              </a:rPr>
              <a:t>Predloženi rehabilitacioni zahvati se odnose na elektroenergetske instalacije na </a:t>
            </a:r>
            <a:r>
              <a:rPr lang="sr-Latn-RS" sz="2000" dirty="0" err="1">
                <a:solidFill>
                  <a:srgbClr val="244B99"/>
                </a:solidFill>
              </a:rPr>
              <a:t>željezničkoj</a:t>
            </a:r>
            <a:r>
              <a:rPr lang="sr-Latn-RS" sz="2000" dirty="0">
                <a:solidFill>
                  <a:srgbClr val="244B99"/>
                </a:solidFill>
              </a:rPr>
              <a:t> stanici Tuzi. Instalacije električne energije na </a:t>
            </a:r>
            <a:r>
              <a:rPr lang="sr-Latn-RS" sz="2000" dirty="0" err="1">
                <a:solidFill>
                  <a:srgbClr val="244B99"/>
                </a:solidFill>
              </a:rPr>
              <a:t>željezničkoj</a:t>
            </a:r>
            <a:r>
              <a:rPr lang="sr-Latn-RS" sz="2000" dirty="0">
                <a:solidFill>
                  <a:srgbClr val="244B99"/>
                </a:solidFill>
              </a:rPr>
              <a:t> stanici su predviđene u svim scenarijima.</a:t>
            </a:r>
            <a:endParaRPr lang="en-US" sz="2000" dirty="0">
              <a:solidFill>
                <a:srgbClr val="244B99"/>
              </a:solidFill>
            </a:endParaRPr>
          </a:p>
          <a:p>
            <a:pPr algn="just"/>
            <a:r>
              <a:rPr lang="sr-Latn-RS" sz="2000" dirty="0">
                <a:solidFill>
                  <a:srgbClr val="244B99"/>
                </a:solidFill>
              </a:rPr>
              <a:t>Neophodno je napomenuti važnost </a:t>
            </a:r>
            <a:r>
              <a:rPr lang="sr-Latn-RS" sz="2000" dirty="0" err="1">
                <a:solidFill>
                  <a:srgbClr val="244B99"/>
                </a:solidFill>
              </a:rPr>
              <a:t>premještanja</a:t>
            </a:r>
            <a:r>
              <a:rPr lang="sr-Latn-RS" sz="2000" dirty="0">
                <a:solidFill>
                  <a:srgbClr val="244B99"/>
                </a:solidFill>
              </a:rPr>
              <a:t> svih podzemnih i nadzemnih dalekovoda koji prelaze našu trasu.  </a:t>
            </a:r>
            <a:endParaRPr lang="en-US" sz="2000" dirty="0">
              <a:solidFill>
                <a:srgbClr val="244B99"/>
              </a:solidFill>
            </a:endParaRPr>
          </a:p>
          <a:p>
            <a:pPr algn="just"/>
            <a:r>
              <a:rPr lang="sr-Latn-RS" sz="2000" dirty="0">
                <a:solidFill>
                  <a:srgbClr val="244B99"/>
                </a:solidFill>
              </a:rPr>
              <a:t>Naročito u scenariju potpune modernizacije, neophodno je </a:t>
            </a:r>
            <a:r>
              <a:rPr lang="sr-Latn-RS" sz="2000" dirty="0" err="1">
                <a:solidFill>
                  <a:srgbClr val="244B99"/>
                </a:solidFill>
              </a:rPr>
              <a:t>izmjestiti</a:t>
            </a:r>
            <a:r>
              <a:rPr lang="sr-Latn-RS" sz="2000" dirty="0">
                <a:solidFill>
                  <a:srgbClr val="244B99"/>
                </a:solidFill>
              </a:rPr>
              <a:t> ili zaštiti sve nadzemne ili podzemne vodove koji su u koliziji sa </a:t>
            </a:r>
            <a:r>
              <a:rPr lang="sr-Latn-RS" sz="2000" dirty="0" err="1">
                <a:solidFill>
                  <a:srgbClr val="244B99"/>
                </a:solidFill>
              </a:rPr>
              <a:t>željeznicom</a:t>
            </a:r>
            <a:r>
              <a:rPr lang="sr-Latn-RS" sz="2000" dirty="0">
                <a:solidFill>
                  <a:srgbClr val="244B99"/>
                </a:solidFill>
              </a:rPr>
              <a:t>, prateći uslove elektroenergetskih kompanija.</a:t>
            </a:r>
            <a:endParaRPr lang="en-US" sz="2000" dirty="0">
              <a:solidFill>
                <a:srgbClr val="244B99"/>
              </a:solidFill>
            </a:endParaRPr>
          </a:p>
          <a:p>
            <a:pPr algn="just"/>
            <a:r>
              <a:rPr lang="sr-Latn-RS" sz="2000" dirty="0">
                <a:solidFill>
                  <a:srgbClr val="244B99"/>
                </a:solidFill>
              </a:rPr>
              <a:t>Popravka spoljne rasvete na platou </a:t>
            </a:r>
            <a:r>
              <a:rPr lang="sr-Latn-RS" sz="2000" dirty="0" err="1">
                <a:solidFill>
                  <a:srgbClr val="244B99"/>
                </a:solidFill>
              </a:rPr>
              <a:t>željezničke</a:t>
            </a:r>
            <a:r>
              <a:rPr lang="sr-Latn-RS" sz="2000" dirty="0">
                <a:solidFill>
                  <a:srgbClr val="244B99"/>
                </a:solidFill>
              </a:rPr>
              <a:t> stanice, perona, pristupnih puteva i manevarskih područja.</a:t>
            </a:r>
            <a:endParaRPr lang="en-US" sz="2000" dirty="0">
              <a:solidFill>
                <a:srgbClr val="244B99"/>
              </a:solidFill>
            </a:endParaRPr>
          </a:p>
          <a:p>
            <a:pPr algn="just"/>
            <a:r>
              <a:rPr lang="sr-Latn-RS" sz="2000" dirty="0">
                <a:solidFill>
                  <a:srgbClr val="244B99"/>
                </a:solidFill>
              </a:rPr>
              <a:t>Popravka unutrašnjih elektroenergetskih instalacija i gromobrana na staničnom objektu kao i na ostalim uslužnim objektima na </a:t>
            </a:r>
            <a:r>
              <a:rPr lang="sr-Latn-RS" sz="2000" dirty="0" err="1">
                <a:solidFill>
                  <a:srgbClr val="244B99"/>
                </a:solidFill>
              </a:rPr>
              <a:t>željezničkoj</a:t>
            </a:r>
            <a:r>
              <a:rPr lang="sr-Latn-RS" sz="2000" dirty="0">
                <a:solidFill>
                  <a:srgbClr val="244B99"/>
                </a:solidFill>
              </a:rPr>
              <a:t> stanici.</a:t>
            </a:r>
            <a:endParaRPr lang="en-US" sz="2000" dirty="0">
              <a:solidFill>
                <a:srgbClr val="244B99"/>
              </a:solidFill>
            </a:endParaRPr>
          </a:p>
          <a:p>
            <a:endParaRPr lang="en-US" sz="2000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altLang="en-US" dirty="0"/>
              <a:t>Napajanje</a:t>
            </a:r>
            <a:endParaRPr lang="sr-Latn-R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1042650" cy="4619420"/>
          </a:xfrm>
        </p:spPr>
        <p:txBody>
          <a:bodyPr/>
          <a:lstStyle/>
          <a:p>
            <a:pPr marL="0" indent="0">
              <a:buNone/>
            </a:pPr>
            <a:r>
              <a:rPr lang="sr-Latn-RS" sz="2400" dirty="0">
                <a:solidFill>
                  <a:srgbClr val="244B99"/>
                </a:solidFill>
              </a:rPr>
              <a:t>Napajanje - potpuna modernizacija</a:t>
            </a:r>
            <a:endParaRPr lang="en-US" sz="2400" dirty="0">
              <a:solidFill>
                <a:srgbClr val="244B99"/>
              </a:solidFill>
            </a:endParaRPr>
          </a:p>
          <a:p>
            <a:pPr algn="just"/>
            <a:r>
              <a:rPr lang="sr-Latn-RS" sz="2000" dirty="0">
                <a:solidFill>
                  <a:srgbClr val="244B99"/>
                </a:solidFill>
              </a:rPr>
              <a:t>Kablovske linije za primarno i rezervno napajanje signalno-sigurnosnih i telekomunikacionih objekata i uređaja.</a:t>
            </a:r>
            <a:endParaRPr lang="en-US" sz="2000" dirty="0">
              <a:solidFill>
                <a:srgbClr val="244B99"/>
              </a:solidFill>
            </a:endParaRPr>
          </a:p>
          <a:p>
            <a:pPr algn="just"/>
            <a:r>
              <a:rPr lang="sr-Latn-RS" sz="2000" dirty="0">
                <a:solidFill>
                  <a:srgbClr val="244B99"/>
                </a:solidFill>
              </a:rPr>
              <a:t>Novo spoljno osvetljenje platoa </a:t>
            </a:r>
            <a:r>
              <a:rPr lang="sr-Latn-RS" sz="2000" dirty="0" err="1">
                <a:solidFill>
                  <a:srgbClr val="244B99"/>
                </a:solidFill>
              </a:rPr>
              <a:t>željezničke</a:t>
            </a:r>
            <a:r>
              <a:rPr lang="sr-Latn-RS" sz="2000" dirty="0">
                <a:solidFill>
                  <a:srgbClr val="244B99"/>
                </a:solidFill>
              </a:rPr>
              <a:t> stanice, perona, pristupnih puteva i manevarskih područja.</a:t>
            </a:r>
            <a:endParaRPr lang="en-US" sz="2000" dirty="0">
              <a:solidFill>
                <a:srgbClr val="244B99"/>
              </a:solidFill>
            </a:endParaRPr>
          </a:p>
          <a:p>
            <a:pPr algn="just"/>
            <a:r>
              <a:rPr lang="sr-Latn-RS" sz="2000" dirty="0">
                <a:solidFill>
                  <a:srgbClr val="244B99"/>
                </a:solidFill>
              </a:rPr>
              <a:t>Nove unutrašnje elektro instalacije i gromobranske instalacije za zgradu stanice, kao i za ostale uslužne objekte u </a:t>
            </a:r>
            <a:r>
              <a:rPr lang="sr-Latn-RS" sz="2000" dirty="0" err="1">
                <a:solidFill>
                  <a:srgbClr val="244B99"/>
                </a:solidFill>
              </a:rPr>
              <a:t>željezničkoj</a:t>
            </a:r>
            <a:r>
              <a:rPr lang="sr-Latn-RS" sz="2000" dirty="0">
                <a:solidFill>
                  <a:srgbClr val="244B99"/>
                </a:solidFill>
              </a:rPr>
              <a:t> stanici.</a:t>
            </a:r>
            <a:endParaRPr lang="en-US" sz="2000" dirty="0">
              <a:solidFill>
                <a:srgbClr val="244B99"/>
              </a:solidFill>
            </a:endParaRPr>
          </a:p>
          <a:p>
            <a:pPr algn="just"/>
            <a:r>
              <a:rPr lang="sr-Latn-RS" sz="2000" dirty="0">
                <a:solidFill>
                  <a:srgbClr val="244B99"/>
                </a:solidFill>
              </a:rPr>
              <a:t>Proširenje osvetljenja u stanici Tuzi i osvetljenje putnih prelaza.</a:t>
            </a:r>
            <a:endParaRPr lang="en-US" sz="2000" dirty="0">
              <a:solidFill>
                <a:srgbClr val="244B99"/>
              </a:solidFill>
            </a:endParaRPr>
          </a:p>
          <a:p>
            <a:pPr algn="just"/>
            <a:r>
              <a:rPr lang="sr-Latn-RS" sz="2000" dirty="0">
                <a:solidFill>
                  <a:srgbClr val="244B99"/>
                </a:solidFill>
              </a:rPr>
              <a:t>Izgradnja električne instalacije u postrojenju za sekcionisanje sa neutralnom sekcijom (PSN).</a:t>
            </a:r>
            <a:endParaRPr lang="en-US" sz="2000" dirty="0">
              <a:solidFill>
                <a:srgbClr val="244B99"/>
              </a:solidFill>
            </a:endParaRPr>
          </a:p>
          <a:p>
            <a:pPr algn="just"/>
            <a:r>
              <a:rPr lang="sr-Latn-RS" sz="2000" dirty="0">
                <a:solidFill>
                  <a:srgbClr val="244B99"/>
                </a:solidFill>
              </a:rPr>
              <a:t>Izgradnja </a:t>
            </a:r>
            <a:r>
              <a:rPr lang="sr-Latn-RS" sz="2000" dirty="0" err="1">
                <a:solidFill>
                  <a:srgbClr val="244B99"/>
                </a:solidFill>
              </a:rPr>
              <a:t>stubnih</a:t>
            </a:r>
            <a:r>
              <a:rPr lang="sr-Latn-RS" sz="2000" dirty="0">
                <a:solidFill>
                  <a:srgbClr val="244B99"/>
                </a:solidFill>
              </a:rPr>
              <a:t> transformatorskih stanica za prekidače za </a:t>
            </a:r>
            <a:r>
              <a:rPr lang="sr-Latn-RS" sz="2000" dirty="0" err="1">
                <a:solidFill>
                  <a:srgbClr val="244B99"/>
                </a:solidFill>
              </a:rPr>
              <a:t>grijanje</a:t>
            </a:r>
            <a:r>
              <a:rPr lang="sr-Latn-RS" sz="2000" dirty="0">
                <a:solidFill>
                  <a:srgbClr val="244B99"/>
                </a:solidFill>
              </a:rPr>
              <a:t> i uređaja za pružni prelaz. Dizel-električni generator za rezervno napajanje signalno-sigurnosnih uređaja i telekomunikacionih uređaja i objekata predviđen je za </a:t>
            </a:r>
            <a:r>
              <a:rPr lang="sr-Latn-RS" sz="2000" dirty="0" err="1">
                <a:solidFill>
                  <a:srgbClr val="244B99"/>
                </a:solidFill>
              </a:rPr>
              <a:t>smještaj</a:t>
            </a:r>
            <a:r>
              <a:rPr lang="sr-Latn-RS" sz="2000" dirty="0">
                <a:solidFill>
                  <a:srgbClr val="244B99"/>
                </a:solidFill>
              </a:rPr>
              <a:t> u zgradi </a:t>
            </a:r>
            <a:r>
              <a:rPr lang="sr-Latn-RS" sz="2000" dirty="0" err="1">
                <a:solidFill>
                  <a:srgbClr val="244B99"/>
                </a:solidFill>
              </a:rPr>
              <a:t>željezničke</a:t>
            </a:r>
            <a:r>
              <a:rPr lang="sr-Latn-RS" sz="2000" dirty="0">
                <a:solidFill>
                  <a:srgbClr val="244B99"/>
                </a:solidFill>
              </a:rPr>
              <a:t> stanice, u odvojenoj sobi, pored TS prostorija.</a:t>
            </a:r>
            <a:endParaRPr lang="en-US" sz="2000" dirty="0">
              <a:solidFill>
                <a:srgbClr val="244B99"/>
              </a:solidFill>
            </a:endParaRPr>
          </a:p>
          <a:p>
            <a:pPr algn="just"/>
            <a:r>
              <a:rPr lang="sr-Latn-RS" sz="2000" dirty="0" err="1">
                <a:solidFill>
                  <a:srgbClr val="244B99"/>
                </a:solidFill>
              </a:rPr>
              <a:t>Kabliranje</a:t>
            </a:r>
            <a:r>
              <a:rPr lang="sr-Latn-RS" sz="2000" dirty="0">
                <a:solidFill>
                  <a:srgbClr val="244B99"/>
                </a:solidFill>
              </a:rPr>
              <a:t> elektroenergetskih prelaza </a:t>
            </a:r>
            <a:r>
              <a:rPr lang="sr-Latn-RS" sz="2000" dirty="0" err="1">
                <a:solidFill>
                  <a:srgbClr val="244B99"/>
                </a:solidFill>
              </a:rPr>
              <a:t>željeznicom</a:t>
            </a:r>
            <a:r>
              <a:rPr lang="sr-Latn-RS" sz="2000" dirty="0">
                <a:solidFill>
                  <a:srgbClr val="244B99"/>
                </a:solidFill>
              </a:rPr>
              <a:t>.</a:t>
            </a:r>
            <a:endParaRPr lang="en-US" sz="2000" dirty="0">
              <a:solidFill>
                <a:srgbClr val="244B99"/>
              </a:solidFill>
            </a:endParaRPr>
          </a:p>
          <a:p>
            <a:endParaRPr lang="en-US" dirty="0"/>
          </a:p>
        </p:txBody>
      </p:sp>
      <p:pic>
        <p:nvPicPr>
          <p:cNvPr id="3076" name="Picture 4" descr="Резултат слика за besprekidno napajanje električnom energijom u industrij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485" y="984250"/>
            <a:ext cx="1562032" cy="11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62229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7591" y="904737"/>
            <a:ext cx="11042650" cy="776288"/>
          </a:xfrm>
        </p:spPr>
        <p:txBody>
          <a:bodyPr/>
          <a:lstStyle/>
          <a:p>
            <a:r>
              <a:rPr lang="sr-Latn-RS" altLang="en-US" dirty="0"/>
              <a:t>Elektrifikacija</a:t>
            </a:r>
            <a:endParaRPr lang="sr-Latn-R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sr-Latn-RS" sz="2400" dirty="0">
                <a:solidFill>
                  <a:srgbClr val="244B99"/>
                </a:solidFill>
              </a:rPr>
              <a:t>Elektrifikacija – scenario potpune modernizacije</a:t>
            </a:r>
            <a:endParaRPr lang="en-US" sz="2400" dirty="0">
              <a:solidFill>
                <a:srgbClr val="244B99"/>
              </a:solidFill>
            </a:endParaRPr>
          </a:p>
          <a:p>
            <a:pPr algn="just"/>
            <a:r>
              <a:rPr lang="sr-Latn-RS" sz="2000" dirty="0" err="1">
                <a:solidFill>
                  <a:srgbClr val="244B99"/>
                </a:solidFill>
              </a:rPr>
              <a:t>Primijenjeni</a:t>
            </a:r>
            <a:r>
              <a:rPr lang="sr-Latn-RS" sz="2000" dirty="0">
                <a:solidFill>
                  <a:srgbClr val="244B99"/>
                </a:solidFill>
              </a:rPr>
              <a:t> sistem elektrifikacije u Crnoj Gori je jednofazni sistem 25kV, 50Hz. Napon se uzima iz podstanice za električnu vuču (ETS) 110/27.5kV, 2x7.5MVA Podgorica. ETS je povezan sa </a:t>
            </a:r>
            <a:r>
              <a:rPr lang="sr-Latn-RS" sz="2000" dirty="0" err="1">
                <a:solidFill>
                  <a:srgbClr val="244B99"/>
                </a:solidFill>
              </a:rPr>
              <a:t>torfaznom</a:t>
            </a:r>
            <a:r>
              <a:rPr lang="sr-Latn-RS" sz="2000" dirty="0">
                <a:solidFill>
                  <a:srgbClr val="244B99"/>
                </a:solidFill>
              </a:rPr>
              <a:t> nacionalnom mrežom 110kV.</a:t>
            </a:r>
            <a:endParaRPr lang="en-US" sz="2000" dirty="0">
              <a:solidFill>
                <a:srgbClr val="244B99"/>
              </a:solidFill>
            </a:endParaRPr>
          </a:p>
          <a:p>
            <a:pPr algn="just"/>
            <a:r>
              <a:rPr lang="sr-Latn-RS" sz="2000" dirty="0">
                <a:solidFill>
                  <a:srgbClr val="244B99"/>
                </a:solidFill>
              </a:rPr>
              <a:t>Snabdijevanje kontaktnom mrežom na liniji Podgorica - Tuzi – granica sa Albanijom može se postići povezivanjem na postojeću kontaktnu mrežu 7-og </a:t>
            </a:r>
            <a:r>
              <a:rPr lang="sr-Latn-RS" sz="2000" dirty="0" err="1">
                <a:solidFill>
                  <a:srgbClr val="244B99"/>
                </a:solidFill>
              </a:rPr>
              <a:t>kolosjeka</a:t>
            </a:r>
            <a:r>
              <a:rPr lang="sr-Latn-RS" sz="2000" dirty="0">
                <a:solidFill>
                  <a:srgbClr val="244B99"/>
                </a:solidFill>
              </a:rPr>
              <a:t> na stanici Podgorica.</a:t>
            </a:r>
            <a:endParaRPr lang="en-US" sz="2000" dirty="0">
              <a:solidFill>
                <a:srgbClr val="244B99"/>
              </a:solidFill>
            </a:endParaRPr>
          </a:p>
          <a:p>
            <a:pPr algn="just"/>
            <a:r>
              <a:rPr lang="sr-Latn-RS" sz="2000" dirty="0">
                <a:solidFill>
                  <a:srgbClr val="244B99"/>
                </a:solidFill>
              </a:rPr>
              <a:t>Kompenzovani nadzemni vod koristi se za brzinu do120 km/h, sa kontaktnim provodnikom od tvrdo vučenog bakra poprečnog presjeka100 mm² i nosećim užetom od </a:t>
            </a:r>
            <a:r>
              <a:rPr lang="sr-Latn-RS" sz="2000" dirty="0" err="1">
                <a:solidFill>
                  <a:srgbClr val="244B99"/>
                </a:solidFill>
              </a:rPr>
              <a:t>BzII</a:t>
            </a:r>
            <a:r>
              <a:rPr lang="sr-Latn-RS" sz="2000" dirty="0">
                <a:solidFill>
                  <a:srgbClr val="244B99"/>
                </a:solidFill>
              </a:rPr>
              <a:t> 65mm², napravljenim obilaznim, dovodnim i priključnim vodovima od </a:t>
            </a:r>
            <a:r>
              <a:rPr lang="sr-Latn-RS" sz="2000" dirty="0" err="1">
                <a:solidFill>
                  <a:srgbClr val="244B99"/>
                </a:solidFill>
              </a:rPr>
              <a:t>Cu</a:t>
            </a:r>
            <a:r>
              <a:rPr lang="sr-Latn-RS" sz="2000" dirty="0">
                <a:solidFill>
                  <a:srgbClr val="244B99"/>
                </a:solidFill>
              </a:rPr>
              <a:t> 150 mm² užeta.</a:t>
            </a:r>
            <a:endParaRPr lang="en-US" sz="2000" dirty="0">
              <a:solidFill>
                <a:srgbClr val="244B99"/>
              </a:solidFill>
            </a:endParaRPr>
          </a:p>
          <a:p>
            <a:pPr algn="just"/>
            <a:r>
              <a:rPr lang="sr-Latn-RS" sz="2000" dirty="0">
                <a:solidFill>
                  <a:srgbClr val="244B99"/>
                </a:solidFill>
              </a:rPr>
              <a:t>Osnovni parametri OCS:</a:t>
            </a:r>
          </a:p>
          <a:p>
            <a:pPr lvl="1" algn="just"/>
            <a:r>
              <a:rPr lang="sr-Latn-RS" sz="1600" dirty="0">
                <a:solidFill>
                  <a:srgbClr val="244B99"/>
                </a:solidFill>
              </a:rPr>
              <a:t>Tvrdo vučena bakarna kontaktna žica tip AC100; </a:t>
            </a:r>
            <a:endParaRPr lang="en-US" sz="1600" dirty="0">
              <a:solidFill>
                <a:srgbClr val="244B99"/>
              </a:solidFill>
            </a:endParaRPr>
          </a:p>
          <a:p>
            <a:pPr lvl="1" algn="just"/>
            <a:r>
              <a:rPr lang="sr-Latn-RS" sz="1600" dirty="0">
                <a:solidFill>
                  <a:srgbClr val="244B99"/>
                </a:solidFill>
              </a:rPr>
              <a:t>Uže za nošenje od bronze, tip </a:t>
            </a:r>
            <a:r>
              <a:rPr lang="sr-Latn-RS" sz="1600" dirty="0" err="1">
                <a:solidFill>
                  <a:srgbClr val="244B99"/>
                </a:solidFill>
              </a:rPr>
              <a:t>Bz</a:t>
            </a:r>
            <a:r>
              <a:rPr lang="sr-Latn-RS" sz="1600" dirty="0">
                <a:solidFill>
                  <a:srgbClr val="244B99"/>
                </a:solidFill>
              </a:rPr>
              <a:t> II 65mm2 (oznaka prema DIN48201 - BzII 70); Obilazni i dovodni vodovi od 25kV od užeta Cu150mm2;</a:t>
            </a:r>
            <a:endParaRPr lang="en-US" sz="1600" dirty="0">
              <a:solidFill>
                <a:srgbClr val="244B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5039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altLang="en-US" dirty="0"/>
              <a:t>Elektrifikacija</a:t>
            </a:r>
            <a:endParaRPr lang="sr-Latn-R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1042650" cy="4516181"/>
          </a:xfrm>
        </p:spPr>
        <p:txBody>
          <a:bodyPr/>
          <a:lstStyle/>
          <a:p>
            <a:pPr marL="0" indent="0" algn="just">
              <a:buNone/>
            </a:pPr>
            <a:r>
              <a:rPr lang="sr-Latn-RS" sz="2400" dirty="0">
                <a:solidFill>
                  <a:srgbClr val="244B99"/>
                </a:solidFill>
              </a:rPr>
              <a:t>Elektrifikacija – scenario potpune modernizacije</a:t>
            </a:r>
            <a:endParaRPr lang="en-US" sz="2400" dirty="0">
              <a:solidFill>
                <a:srgbClr val="244B99"/>
              </a:solidFill>
            </a:endParaRPr>
          </a:p>
          <a:p>
            <a:pPr algn="just"/>
            <a:r>
              <a:rPr lang="sr-Latn-RS" sz="2000" dirty="0">
                <a:solidFill>
                  <a:srgbClr val="244B99"/>
                </a:solidFill>
              </a:rPr>
              <a:t>Visina kontaktne žice od vrha šine (Projektni zadatak):</a:t>
            </a:r>
            <a:endParaRPr lang="en-US" sz="2000" dirty="0">
              <a:solidFill>
                <a:srgbClr val="244B99"/>
              </a:solidFill>
            </a:endParaRPr>
          </a:p>
          <a:p>
            <a:pPr lvl="1" algn="just">
              <a:spcBef>
                <a:spcPts val="300"/>
              </a:spcBef>
            </a:pPr>
            <a:r>
              <a:rPr lang="sr-Latn-RS" sz="1600" dirty="0">
                <a:solidFill>
                  <a:srgbClr val="244B99"/>
                </a:solidFill>
              </a:rPr>
              <a:t>normalno:      5500 mm; </a:t>
            </a:r>
            <a:endParaRPr lang="en-US" sz="1600" dirty="0">
              <a:solidFill>
                <a:srgbClr val="244B99"/>
              </a:solidFill>
            </a:endParaRPr>
          </a:p>
          <a:p>
            <a:pPr lvl="1" algn="just">
              <a:spcBef>
                <a:spcPts val="300"/>
              </a:spcBef>
            </a:pPr>
            <a:r>
              <a:rPr lang="sr-Latn-RS" sz="1600" dirty="0">
                <a:solidFill>
                  <a:srgbClr val="244B99"/>
                </a:solidFill>
              </a:rPr>
              <a:t>minimum:    5000 mm; </a:t>
            </a:r>
            <a:endParaRPr lang="en-US" sz="1600" dirty="0">
              <a:solidFill>
                <a:srgbClr val="244B99"/>
              </a:solidFill>
            </a:endParaRPr>
          </a:p>
          <a:p>
            <a:pPr lvl="1" algn="just">
              <a:spcBef>
                <a:spcPts val="300"/>
              </a:spcBef>
            </a:pPr>
            <a:r>
              <a:rPr lang="sr-Latn-RS" sz="1600" dirty="0">
                <a:solidFill>
                  <a:srgbClr val="244B99"/>
                </a:solidFill>
              </a:rPr>
              <a:t>maksimum:  6500 mm;</a:t>
            </a:r>
            <a:endParaRPr lang="en-US" sz="1600" dirty="0">
              <a:solidFill>
                <a:srgbClr val="244B99"/>
              </a:solidFill>
            </a:endParaRPr>
          </a:p>
          <a:p>
            <a:pPr algn="just"/>
            <a:r>
              <a:rPr lang="sr-Latn-RS" sz="2000" dirty="0">
                <a:solidFill>
                  <a:srgbClr val="244B99"/>
                </a:solidFill>
              </a:rPr>
              <a:t>Visina sistema:</a:t>
            </a:r>
            <a:endParaRPr lang="en-US" sz="2000" dirty="0">
              <a:solidFill>
                <a:srgbClr val="244B99"/>
              </a:solidFill>
            </a:endParaRPr>
          </a:p>
          <a:p>
            <a:pPr lvl="1" algn="just"/>
            <a:r>
              <a:rPr lang="sr-Latn-RS" sz="1600" dirty="0">
                <a:solidFill>
                  <a:srgbClr val="244B99"/>
                </a:solidFill>
              </a:rPr>
              <a:t>normalno 1400 mm, na otvorenoj pruzi; </a:t>
            </a:r>
            <a:endParaRPr lang="en-US" sz="1600" dirty="0">
              <a:solidFill>
                <a:srgbClr val="244B99"/>
              </a:solidFill>
            </a:endParaRPr>
          </a:p>
          <a:p>
            <a:pPr lvl="1" algn="just"/>
            <a:r>
              <a:rPr lang="sr-Latn-RS" sz="1600" dirty="0">
                <a:solidFill>
                  <a:srgbClr val="244B99"/>
                </a:solidFill>
              </a:rPr>
              <a:t>1000 mm, na preklapanjima i iznad prekidača;</a:t>
            </a:r>
            <a:endParaRPr lang="en-US" sz="1600" dirty="0">
              <a:solidFill>
                <a:srgbClr val="244B99"/>
              </a:solidFill>
            </a:endParaRPr>
          </a:p>
          <a:p>
            <a:pPr algn="just"/>
            <a:r>
              <a:rPr lang="sr-Latn-RS" sz="2000" dirty="0">
                <a:solidFill>
                  <a:srgbClr val="244B99"/>
                </a:solidFill>
              </a:rPr>
              <a:t>Zatezna sila:</a:t>
            </a:r>
            <a:endParaRPr lang="en-US" sz="2000" dirty="0">
              <a:solidFill>
                <a:srgbClr val="244B99"/>
              </a:solidFill>
            </a:endParaRPr>
          </a:p>
          <a:p>
            <a:pPr lvl="1" algn="just"/>
            <a:r>
              <a:rPr lang="sr-Latn-RS" sz="1600" dirty="0">
                <a:solidFill>
                  <a:srgbClr val="244B99"/>
                </a:solidFill>
              </a:rPr>
              <a:t>Normalna zatezna sila prenosne žice i kontaktne žice: 10 kN; </a:t>
            </a:r>
            <a:endParaRPr lang="en-US" sz="1600" dirty="0">
              <a:solidFill>
                <a:srgbClr val="244B99"/>
              </a:solidFill>
            </a:endParaRPr>
          </a:p>
          <a:p>
            <a:pPr lvl="1" algn="just"/>
            <a:r>
              <a:rPr lang="sr-Latn-RS" sz="1600" dirty="0">
                <a:solidFill>
                  <a:srgbClr val="244B99"/>
                </a:solidFill>
              </a:rPr>
              <a:t>Normalno zaobilazno zatezanje: 7 kN;</a:t>
            </a:r>
            <a:endParaRPr lang="en-US" sz="1600" dirty="0">
              <a:solidFill>
                <a:srgbClr val="244B99"/>
              </a:solidFill>
            </a:endParaRPr>
          </a:p>
          <a:p>
            <a:pPr algn="just"/>
            <a:r>
              <a:rPr lang="sr-Latn-RS" sz="2000" dirty="0">
                <a:solidFill>
                  <a:srgbClr val="244B99"/>
                </a:solidFill>
              </a:rPr>
              <a:t>Noseće konstrukcije OCS su pocinkovane čelične rešetke, kako </a:t>
            </a:r>
            <a:r>
              <a:rPr lang="sr-Latn-RS" sz="2000" dirty="0" err="1">
                <a:solidFill>
                  <a:srgbClr val="244B99"/>
                </a:solidFill>
              </a:rPr>
              <a:t>slijedi</a:t>
            </a:r>
            <a:r>
              <a:rPr lang="sr-Latn-RS" sz="2000" dirty="0">
                <a:solidFill>
                  <a:srgbClr val="244B99"/>
                </a:solidFill>
              </a:rPr>
              <a:t>:</a:t>
            </a:r>
            <a:endParaRPr lang="en-US" sz="2000" dirty="0">
              <a:solidFill>
                <a:srgbClr val="244B99"/>
              </a:solidFill>
            </a:endParaRPr>
          </a:p>
          <a:p>
            <a:pPr lvl="1" algn="just"/>
            <a:r>
              <a:rPr lang="sr-Latn-RS" sz="1600" dirty="0">
                <a:solidFill>
                  <a:srgbClr val="244B99"/>
                </a:solidFill>
              </a:rPr>
              <a:t>Konzolni stubovi profila 2U, sa okruglim čeličnim </a:t>
            </a:r>
            <a:r>
              <a:rPr lang="sr-Latn-RS" sz="1600" dirty="0" err="1">
                <a:solidFill>
                  <a:srgbClr val="244B99"/>
                </a:solidFill>
              </a:rPr>
              <a:t>ispunom</a:t>
            </a:r>
            <a:r>
              <a:rPr lang="sr-Latn-RS" sz="1600" dirty="0">
                <a:solidFill>
                  <a:srgbClr val="244B99"/>
                </a:solidFill>
              </a:rPr>
              <a:t>; </a:t>
            </a:r>
            <a:endParaRPr lang="en-US" sz="1600" dirty="0">
              <a:solidFill>
                <a:srgbClr val="244B99"/>
              </a:solidFill>
            </a:endParaRPr>
          </a:p>
          <a:p>
            <a:pPr lvl="1" algn="just"/>
            <a:r>
              <a:rPr lang="sr-Latn-RS" sz="1600" dirty="0">
                <a:solidFill>
                  <a:srgbClr val="244B99"/>
                </a:solidFill>
              </a:rPr>
              <a:t>Kruti portali od 4 L profila, sa </a:t>
            </a:r>
            <a:r>
              <a:rPr lang="sr-Latn-RS" sz="1600" dirty="0" err="1">
                <a:solidFill>
                  <a:srgbClr val="244B99"/>
                </a:solidFill>
              </a:rPr>
              <a:t>ispunom</a:t>
            </a:r>
            <a:r>
              <a:rPr lang="sr-Latn-RS" sz="1600" dirty="0">
                <a:solidFill>
                  <a:srgbClr val="244B99"/>
                </a:solidFill>
              </a:rPr>
              <a:t> od L profila ili okruglog čelika.</a:t>
            </a:r>
            <a:endParaRPr lang="en-US" sz="1600" dirty="0">
              <a:solidFill>
                <a:srgbClr val="244B9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613" y="1760538"/>
            <a:ext cx="4792118" cy="338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2143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altLang="en-US" dirty="0"/>
              <a:t>Elektrifikacija</a:t>
            </a:r>
            <a:endParaRPr lang="sr-Latn-R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sr-Latn-RS" sz="2400" dirty="0">
                <a:solidFill>
                  <a:srgbClr val="244B99"/>
                </a:solidFill>
              </a:rPr>
              <a:t>Elektrifikacija – scenario potpune modernizacije</a:t>
            </a:r>
            <a:endParaRPr lang="en-US" sz="2400" dirty="0">
              <a:solidFill>
                <a:srgbClr val="244B99"/>
              </a:solidFill>
            </a:endParaRPr>
          </a:p>
          <a:p>
            <a:pPr algn="just"/>
            <a:r>
              <a:rPr lang="sr-Latn-RS" sz="2000" dirty="0">
                <a:solidFill>
                  <a:srgbClr val="244B99"/>
                </a:solidFill>
              </a:rPr>
              <a:t>Na kontaktnim vodovima predviđena je upotreba </a:t>
            </a:r>
            <a:r>
              <a:rPr lang="sr-Latn-RS" sz="2000" dirty="0" err="1">
                <a:solidFill>
                  <a:srgbClr val="244B99"/>
                </a:solidFill>
              </a:rPr>
              <a:t>rastavljača</a:t>
            </a:r>
            <a:r>
              <a:rPr lang="sr-Latn-RS" sz="2000" dirty="0">
                <a:solidFill>
                  <a:srgbClr val="244B99"/>
                </a:solidFill>
              </a:rPr>
              <a:t> sa dvije vrste pogona: ručnim i elektromotornim pogonom. </a:t>
            </a:r>
            <a:r>
              <a:rPr lang="sr-Latn-RS" sz="2000" dirty="0" err="1">
                <a:solidFill>
                  <a:srgbClr val="244B99"/>
                </a:solidFill>
              </a:rPr>
              <a:t>Rastavljači</a:t>
            </a:r>
            <a:r>
              <a:rPr lang="sr-Latn-RS" sz="2000" dirty="0">
                <a:solidFill>
                  <a:srgbClr val="244B99"/>
                </a:solidFill>
              </a:rPr>
              <a:t> sa kontaktom za uzemljenje imaju ručni pogon, dok se </a:t>
            </a:r>
            <a:r>
              <a:rPr lang="sr-Latn-RS" sz="2000" dirty="0" err="1">
                <a:solidFill>
                  <a:srgbClr val="244B99"/>
                </a:solidFill>
              </a:rPr>
              <a:t>rastavljači</a:t>
            </a:r>
            <a:r>
              <a:rPr lang="sr-Latn-RS" sz="2000" dirty="0">
                <a:solidFill>
                  <a:srgbClr val="244B99"/>
                </a:solidFill>
              </a:rPr>
              <a:t> sa motornim pogonom koriste za </a:t>
            </a:r>
            <a:r>
              <a:rPr lang="sr-Latn-RS" sz="2000" dirty="0" err="1">
                <a:solidFill>
                  <a:srgbClr val="244B99"/>
                </a:solidFill>
              </a:rPr>
              <a:t>presjek</a:t>
            </a:r>
            <a:r>
              <a:rPr lang="sr-Latn-RS" sz="2000" dirty="0">
                <a:solidFill>
                  <a:srgbClr val="244B99"/>
                </a:solidFill>
              </a:rPr>
              <a:t> kontaktne mreže.</a:t>
            </a:r>
            <a:endParaRPr lang="en-US" sz="2000" dirty="0">
              <a:solidFill>
                <a:srgbClr val="244B99"/>
              </a:solidFill>
            </a:endParaRPr>
          </a:p>
          <a:p>
            <a:pPr algn="just"/>
            <a:r>
              <a:rPr lang="sr-Latn-RS" sz="2000" dirty="0">
                <a:solidFill>
                  <a:srgbClr val="244B99"/>
                </a:solidFill>
              </a:rPr>
              <a:t>U slučaju kvara na kontaktnim linijama, moguće je snabdijevanje </a:t>
            </a:r>
            <a:r>
              <a:rPr lang="sr-Latn-RS" sz="2000" dirty="0" err="1">
                <a:solidFill>
                  <a:srgbClr val="244B99"/>
                </a:solidFill>
              </a:rPr>
              <a:t>željeznice</a:t>
            </a:r>
            <a:r>
              <a:rPr lang="sr-Latn-RS" sz="2000" dirty="0">
                <a:solidFill>
                  <a:srgbClr val="244B99"/>
                </a:solidFill>
              </a:rPr>
              <a:t> u Crnoj Gori električnom energijom iz Albanije, uključivanjem prekidača u </a:t>
            </a:r>
            <a:r>
              <a:rPr lang="sr-Latn-RS" sz="2000" dirty="0" err="1">
                <a:solidFill>
                  <a:srgbClr val="244B99"/>
                </a:solidFill>
              </a:rPr>
              <a:t>TSPn</a:t>
            </a:r>
            <a:r>
              <a:rPr lang="sr-Latn-RS" sz="2000" dirty="0">
                <a:solidFill>
                  <a:srgbClr val="244B99"/>
                </a:solidFill>
              </a:rPr>
              <a:t> na granici.</a:t>
            </a:r>
            <a:endParaRPr lang="en-US" sz="2000" dirty="0">
              <a:solidFill>
                <a:srgbClr val="244B99"/>
              </a:solidFill>
            </a:endParaRPr>
          </a:p>
          <a:p>
            <a:pPr algn="just"/>
            <a:r>
              <a:rPr lang="sr-Latn-RS" sz="2000" dirty="0">
                <a:solidFill>
                  <a:srgbClr val="244B99"/>
                </a:solidFill>
              </a:rPr>
              <a:t>Povratna struja se vraća kroz šine. Brojači osovina se koriste na stazi. Svi priključci su izvedeni užetom FeZn95mm2.</a:t>
            </a:r>
            <a:endParaRPr lang="en-US" sz="2000" dirty="0">
              <a:solidFill>
                <a:srgbClr val="244B99"/>
              </a:solidFill>
            </a:endParaRPr>
          </a:p>
          <a:p>
            <a:pPr algn="just"/>
            <a:r>
              <a:rPr lang="sr-Latn-RS" sz="2000" dirty="0">
                <a:solidFill>
                  <a:srgbClr val="244B99"/>
                </a:solidFill>
              </a:rPr>
              <a:t>Izgradnja postrojenja za sekcionisanje  kod neutralne sekcije (TSPn) na granici.</a:t>
            </a:r>
            <a:endParaRPr lang="en-US" sz="2000" dirty="0">
              <a:solidFill>
                <a:srgbClr val="244B99"/>
              </a:solidFill>
            </a:endParaRPr>
          </a:p>
          <a:p>
            <a:pPr algn="just"/>
            <a:r>
              <a:rPr lang="sr-Latn-RS" sz="2000" dirty="0">
                <a:solidFill>
                  <a:srgbClr val="244B99"/>
                </a:solidFill>
              </a:rPr>
              <a:t>Razvoj daljinskog upravljanja (RC) (uključujući </a:t>
            </a:r>
            <a:r>
              <a:rPr lang="sr-Latn-RS" sz="2000" dirty="0" err="1">
                <a:solidFill>
                  <a:srgbClr val="244B99"/>
                </a:solidFill>
              </a:rPr>
              <a:t>rastavljače</a:t>
            </a:r>
            <a:r>
              <a:rPr lang="sr-Latn-RS" sz="2000" dirty="0">
                <a:solidFill>
                  <a:srgbClr val="244B99"/>
                </a:solidFill>
              </a:rPr>
              <a:t> na motorni pogon).</a:t>
            </a:r>
            <a:endParaRPr lang="en-US" sz="2000" dirty="0">
              <a:solidFill>
                <a:srgbClr val="244B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79927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altLang="en-US" dirty="0"/>
              <a:t>Elektrifikacija</a:t>
            </a:r>
            <a:endParaRPr lang="sr-Latn-R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r-Latn-RS" sz="2400" dirty="0">
                <a:solidFill>
                  <a:srgbClr val="244B99"/>
                </a:solidFill>
              </a:rPr>
              <a:t>Elektrifikacija </a:t>
            </a:r>
            <a:r>
              <a:rPr lang="en-150" sz="2400" dirty="0">
                <a:solidFill>
                  <a:srgbClr val="244B99"/>
                </a:solidFill>
              </a:rPr>
              <a:t>–</a:t>
            </a:r>
            <a:r>
              <a:rPr lang="sr-Latn-RS" sz="2400" dirty="0">
                <a:solidFill>
                  <a:srgbClr val="244B99"/>
                </a:solidFill>
              </a:rPr>
              <a:t> </a:t>
            </a:r>
            <a:r>
              <a:rPr lang="sr-Latn-RS" sz="2000" dirty="0">
                <a:solidFill>
                  <a:srgbClr val="244B99"/>
                </a:solidFill>
              </a:rPr>
              <a:t>PODGORICA -TUZI –GRANICA SA ALBANIJOM,  ŠEMA DIONICE</a:t>
            </a:r>
          </a:p>
          <a:p>
            <a:pPr marL="0" indent="0">
              <a:buNone/>
            </a:pPr>
            <a:endParaRPr lang="en-US" sz="2000" dirty="0">
              <a:solidFill>
                <a:srgbClr val="244B99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08" y="4341227"/>
            <a:ext cx="11046542" cy="173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62388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Τίτλος 1">
            <a:extLst>
              <a:ext uri="{FF2B5EF4-FFF2-40B4-BE49-F238E27FC236}">
                <a16:creationId xmlns:a16="http://schemas.microsoft.com/office/drawing/2014/main" id="{2B28F997-BF77-4291-9E3E-E7168F595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38" y="984250"/>
            <a:ext cx="11042650" cy="776288"/>
          </a:xfrm>
        </p:spPr>
        <p:txBody>
          <a:bodyPr/>
          <a:lstStyle/>
          <a:p>
            <a:r>
              <a:rPr lang="en-US" altLang="en-US" dirty="0"/>
              <a:t>Procjena </a:t>
            </a:r>
            <a:r>
              <a:rPr lang="en-US" altLang="en-US" dirty="0" err="1"/>
              <a:t>troškova</a:t>
            </a:r>
            <a:endParaRPr lang="en-US" altLang="en-US" dirty="0"/>
          </a:p>
        </p:txBody>
      </p:sp>
      <p:pic>
        <p:nvPicPr>
          <p:cNvPr id="35843" name="Picture 3">
            <a:extLst>
              <a:ext uri="{FF2B5EF4-FFF2-40B4-BE49-F238E27FC236}">
                <a16:creationId xmlns:a16="http://schemas.microsoft.com/office/drawing/2014/main" id="{0B30B3C3-F3A9-49D5-B4AA-3F3AAFAE6F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113" y="2355850"/>
            <a:ext cx="2746375" cy="306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B2C0B9F9-D9F7-4133-BA7A-024E3A66E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altLang="en-US" dirty="0">
                <a:latin typeface="Tw Cen MT" panose="020B0602020104020603" pitchFamily="34" charset="0"/>
              </a:rPr>
              <a:t>Procjena troškova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1E65A4-B10A-466B-81BB-B013463FF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8029" y="1639590"/>
            <a:ext cx="4198257" cy="1712686"/>
          </a:xfrm>
        </p:spPr>
        <p:txBody>
          <a:bodyPr/>
          <a:lstStyle/>
          <a:p>
            <a:r>
              <a:rPr lang="sr-Latn-RS" sz="2000" dirty="0"/>
              <a:t>Posao kao obično (Alt1 i Alt 2)</a:t>
            </a:r>
          </a:p>
          <a:p>
            <a:r>
              <a:rPr lang="sr-Latn-RS" sz="2000" dirty="0"/>
              <a:t>Ograničena rehabilitacija</a:t>
            </a:r>
          </a:p>
          <a:p>
            <a:r>
              <a:rPr lang="sr-Latn-RS" sz="2000" dirty="0"/>
              <a:t>Potpuna modernizacija (Alt1 i Alt 2)</a:t>
            </a:r>
          </a:p>
          <a:p>
            <a:endParaRPr lang="en-US" sz="2000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DEDF43D3-BC0C-4381-9BD1-DA9E39C546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2374249"/>
              </p:ext>
            </p:extLst>
          </p:nvPr>
        </p:nvGraphicFramePr>
        <p:xfrm>
          <a:off x="5057775" y="1536700"/>
          <a:ext cx="7150100" cy="461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Worksheet" r:id="rId3" imgW="8267700" imgH="5334000" progId="Excel.Sheet.12">
                  <p:embed/>
                </p:oleObj>
              </mc:Choice>
              <mc:Fallback>
                <p:oleObj name="Worksheet" r:id="rId3" imgW="8267700" imgH="53340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57775" y="1536700"/>
                        <a:ext cx="7150100" cy="4614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Γράφημα 1">
            <a:extLst>
              <a:ext uri="{FF2B5EF4-FFF2-40B4-BE49-F238E27FC236}">
                <a16:creationId xmlns:a16="http://schemas.microsoft.com/office/drawing/2014/main" id="{AC586FD8-272F-4658-8E2C-20282BC4018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9279387"/>
              </p:ext>
            </p:extLst>
          </p:nvPr>
        </p:nvGraphicFramePr>
        <p:xfrm>
          <a:off x="82722" y="3429000"/>
          <a:ext cx="4820385" cy="2920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083C679-8CA9-40C2-8C46-42C84A057B3A}"/>
              </a:ext>
            </a:extLst>
          </p:cNvPr>
          <p:cNvSpPr txBox="1"/>
          <p:nvPr/>
        </p:nvSpPr>
        <p:spPr>
          <a:xfrm>
            <a:off x="7503886" y="2583019"/>
            <a:ext cx="1727200" cy="369874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>
              <a:highlight>
                <a:srgbClr val="7BA5A9"/>
              </a:highlight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CDF14B-0A60-4BC8-A3E0-F6652614F7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91310" y="3329863"/>
            <a:ext cx="1761897" cy="356766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65254-C55E-4459-B40E-26BE9DD84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altLang="en-US" dirty="0">
                <a:latin typeface="Tw Cen MT" panose="020B0602020104020603" pitchFamily="34" charset="0"/>
              </a:rPr>
              <a:t>Procjena troškova</a:t>
            </a:r>
            <a:endParaRPr lang="sr-Latn-RS" dirty="0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AA362B2B-32C3-4D67-94B3-95DA8B403B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13537"/>
              </p:ext>
            </p:extLst>
          </p:nvPr>
        </p:nvGraphicFramePr>
        <p:xfrm>
          <a:off x="6157913" y="3209925"/>
          <a:ext cx="5727700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" name="Worksheet" r:id="rId3" imgW="5727700" imgH="2209800" progId="Excel.Sheet.12">
                  <p:embed/>
                </p:oleObj>
              </mc:Choice>
              <mc:Fallback>
                <p:oleObj name="Worksheet" r:id="rId3" imgW="5727700" imgH="22098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57913" y="3209925"/>
                        <a:ext cx="5727700" cy="220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Γράφημα 1">
            <a:extLst>
              <a:ext uri="{FF2B5EF4-FFF2-40B4-BE49-F238E27FC236}">
                <a16:creationId xmlns:a16="http://schemas.microsoft.com/office/drawing/2014/main" id="{B9993DBA-0B7E-4D5D-AFD4-82945240D3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9832061"/>
              </p:ext>
            </p:extLst>
          </p:nvPr>
        </p:nvGraphicFramePr>
        <p:xfrm>
          <a:off x="59071" y="2111829"/>
          <a:ext cx="6036929" cy="4173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295123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B25FBC06-1619-45CB-BB95-F801504C7A79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sr-Latn-ME" altLang="en-US" dirty="0">
                <a:solidFill>
                  <a:schemeClr val="tx1"/>
                </a:solidFill>
              </a:rPr>
              <a:t>Otvorena trasa</a:t>
            </a:r>
            <a:endParaRPr lang="el-GR" altLang="en-US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EC27A188-70A7-4AD6-AD3D-C4971F92AB64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50850" y="1685925"/>
            <a:ext cx="6888163" cy="2490788"/>
          </a:xfrm>
        </p:spPr>
        <p:txBody>
          <a:bodyPr/>
          <a:lstStyle/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n-US" u="sng" dirty="0"/>
              <a:t>Scenario 2 (</a:t>
            </a:r>
            <a:r>
              <a:rPr lang="sr-Latn-ME" altLang="en-US" u="sng" dirty="0"/>
              <a:t>Ograničena rehabilitacija</a:t>
            </a:r>
            <a:r>
              <a:rPr lang="en-US" altLang="en-US" u="sng" dirty="0"/>
              <a:t>)</a:t>
            </a:r>
          </a:p>
          <a:p>
            <a:pPr>
              <a:lnSpc>
                <a:spcPct val="80000"/>
              </a:lnSpc>
            </a:pPr>
            <a:r>
              <a:rPr lang="sr-Latn-ME" altLang="en-US" sz="2000" dirty="0"/>
              <a:t>Održavanje horizontalne i vertikalne trase</a:t>
            </a:r>
            <a:endParaRPr lang="en-US" altLang="en-US" sz="2000" dirty="0"/>
          </a:p>
          <a:p>
            <a:pPr>
              <a:lnSpc>
                <a:spcPct val="80000"/>
              </a:lnSpc>
            </a:pPr>
            <a:r>
              <a:rPr lang="sr-Latn-ME" altLang="en-US" sz="2000" dirty="0"/>
              <a:t>Obnova donjeg stroja gdje je potrebno</a:t>
            </a:r>
            <a:endParaRPr lang="en-US" altLang="en-US" sz="2000" dirty="0"/>
          </a:p>
          <a:p>
            <a:pPr>
              <a:lnSpc>
                <a:spcPct val="80000"/>
              </a:lnSpc>
            </a:pPr>
            <a:r>
              <a:rPr lang="sr-Latn-ME" altLang="en-US" sz="2000" dirty="0"/>
              <a:t>Zamjena postojećeg gornjeg stroja </a:t>
            </a:r>
            <a:r>
              <a:rPr lang="en-US" altLang="en-US" sz="2000" dirty="0"/>
              <a:t>(</a:t>
            </a:r>
            <a:r>
              <a:rPr lang="sr-Latn-ME" altLang="en-US" sz="2000" dirty="0"/>
              <a:t>novi sloj ispod balasta(podsloj) </a:t>
            </a:r>
            <a:r>
              <a:rPr lang="en-US" altLang="en-US" sz="2000" dirty="0"/>
              <a:t>(30cm), </a:t>
            </a:r>
            <a:r>
              <a:rPr lang="sr-Latn-ME" altLang="en-US" sz="2000" dirty="0"/>
              <a:t>novi sloj balasta </a:t>
            </a:r>
            <a:r>
              <a:rPr lang="en-US" altLang="en-US" sz="2000" dirty="0"/>
              <a:t>(35cm), 60E1 </a:t>
            </a:r>
            <a:r>
              <a:rPr lang="sr-Latn-ME" altLang="en-US" sz="2000" dirty="0"/>
              <a:t>ili</a:t>
            </a:r>
            <a:r>
              <a:rPr lang="en-US" altLang="en-US" sz="2000" dirty="0"/>
              <a:t> 54E1 </a:t>
            </a:r>
            <a:r>
              <a:rPr lang="sr-Latn-ME" altLang="en-US" sz="2000" dirty="0"/>
              <a:t>tip šine</a:t>
            </a:r>
            <a:r>
              <a:rPr lang="en-US" altLang="en-US" sz="2000" dirty="0"/>
              <a:t>, </a:t>
            </a:r>
            <a:r>
              <a:rPr lang="sr-Latn-ME" altLang="en-US" sz="2000" dirty="0"/>
              <a:t>betonski pragovi </a:t>
            </a:r>
            <a:r>
              <a:rPr lang="en-US" altLang="en-US" sz="2000" dirty="0"/>
              <a:t>2.4m </a:t>
            </a:r>
            <a:r>
              <a:rPr lang="sr-Latn-ME" altLang="en-US" sz="2000" dirty="0"/>
              <a:t>širine</a:t>
            </a:r>
            <a:r>
              <a:rPr lang="en-US" altLang="en-US" sz="2000" dirty="0"/>
              <a:t>)</a:t>
            </a:r>
          </a:p>
          <a:p>
            <a:pPr>
              <a:lnSpc>
                <a:spcPct val="80000"/>
              </a:lnSpc>
            </a:pPr>
            <a:endParaRPr lang="en-US" altLang="en-US" sz="2000" dirty="0"/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endParaRPr lang="en-US" altLang="en-US" sz="2000" dirty="0"/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endParaRPr lang="en-US" altLang="en-US" sz="2000" dirty="0"/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endParaRPr lang="el-GR" altLang="en-US" sz="2000" dirty="0">
              <a:latin typeface="Tw Cen MT" panose="020B0602020104020603" pitchFamily="34" charset="0"/>
            </a:endParaRPr>
          </a:p>
        </p:txBody>
      </p:sp>
      <p:sp>
        <p:nvSpPr>
          <p:cNvPr id="66565" name="Rectangle 5">
            <a:extLst>
              <a:ext uri="{FF2B5EF4-FFF2-40B4-BE49-F238E27FC236}">
                <a16:creationId xmlns:a16="http://schemas.microsoft.com/office/drawing/2014/main" id="{EB87018C-E841-47AD-B57F-2E01AA6DCD2D}"/>
              </a:ext>
            </a:extLst>
          </p:cNvPr>
          <p:cNvSpPr>
            <a:spLocks/>
          </p:cNvSpPr>
          <p:nvPr/>
        </p:nvSpPr>
        <p:spPr bwMode="auto">
          <a:xfrm>
            <a:off x="7931150" y="5237163"/>
            <a:ext cx="3805238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buChar char="•"/>
              <a:defRPr sz="28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685800" indent="-228600"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en-US" sz="1800" dirty="0"/>
              <a:t>Scenario 2</a:t>
            </a:r>
            <a:r>
              <a:rPr lang="el-GR" altLang="en-US" sz="1800" dirty="0">
                <a:latin typeface="Arial" panose="020B0604020202020204" pitchFamily="34" charset="0"/>
              </a:rPr>
              <a:t>: </a:t>
            </a:r>
            <a:r>
              <a:rPr lang="sr-Latn-ME" altLang="en-US" sz="1800" dirty="0"/>
              <a:t>Tipični poprečni presjek</a:t>
            </a:r>
            <a:endParaRPr lang="el-GR" altLang="en-US" sz="1800" dirty="0"/>
          </a:p>
        </p:txBody>
      </p:sp>
      <p:sp>
        <p:nvSpPr>
          <p:cNvPr id="66566" name="Rectangle 6">
            <a:extLst>
              <a:ext uri="{FF2B5EF4-FFF2-40B4-BE49-F238E27FC236}">
                <a16:creationId xmlns:a16="http://schemas.microsoft.com/office/drawing/2014/main" id="{E3E58AAD-C7C2-4C07-B62B-36BFB1D2D6E1}"/>
              </a:ext>
            </a:extLst>
          </p:cNvPr>
          <p:cNvSpPr>
            <a:spLocks/>
          </p:cNvSpPr>
          <p:nvPr/>
        </p:nvSpPr>
        <p:spPr bwMode="auto">
          <a:xfrm>
            <a:off x="525463" y="3995738"/>
            <a:ext cx="6937375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buChar char="•"/>
              <a:defRPr sz="28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685800" indent="-228600"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sr-Latn-ME" altLang="en-US" sz="2000" dirty="0"/>
              <a:t>Implementacijom Scenarija 2 postiže se</a:t>
            </a:r>
            <a:r>
              <a:rPr lang="el-GR" altLang="en-US" sz="2000" dirty="0"/>
              <a:t>:</a:t>
            </a:r>
          </a:p>
          <a:p>
            <a:r>
              <a:rPr lang="sr-Latn-ME" altLang="en-US" sz="2000" dirty="0"/>
              <a:t>Radna brzina </a:t>
            </a:r>
            <a:r>
              <a:rPr lang="en-US" altLang="en-US" sz="2000" dirty="0"/>
              <a:t>90km/h </a:t>
            </a:r>
            <a:r>
              <a:rPr lang="sr-Latn-ME" altLang="en-US" sz="2000" dirty="0"/>
              <a:t>do</a:t>
            </a:r>
            <a:r>
              <a:rPr lang="en-US" altLang="en-US" sz="2000" dirty="0"/>
              <a:t>100km/h</a:t>
            </a:r>
          </a:p>
          <a:p>
            <a:r>
              <a:rPr lang="sr-Latn-ME" altLang="en-US" sz="2000" dirty="0"/>
              <a:t>Ojačanje donjeg stroja</a:t>
            </a:r>
            <a:endParaRPr lang="en-US" altLang="en-US" sz="2000" dirty="0"/>
          </a:p>
          <a:p>
            <a:r>
              <a:rPr lang="sr-Latn-ME" altLang="en-US" sz="2000" dirty="0"/>
              <a:t>Kolosjeci</a:t>
            </a:r>
            <a:r>
              <a:rPr lang="en-US" altLang="en-US" sz="2000" dirty="0"/>
              <a:t>- Plat</a:t>
            </a:r>
            <a:r>
              <a:rPr lang="sr-Latn-ME" altLang="en-US" sz="2000" dirty="0"/>
              <a:t>forma</a:t>
            </a:r>
            <a:r>
              <a:rPr lang="en-US" altLang="en-US" sz="2000" dirty="0"/>
              <a:t> </a:t>
            </a:r>
            <a:r>
              <a:rPr lang="el-GR" altLang="en-US" sz="2000" dirty="0"/>
              <a:t>: </a:t>
            </a:r>
            <a:r>
              <a:rPr lang="en-US" altLang="en-US" sz="2000" dirty="0"/>
              <a:t>TSI </a:t>
            </a:r>
            <a:r>
              <a:rPr lang="sr-Latn-ME" altLang="en-US" sz="2000" dirty="0"/>
              <a:t>zahtjevi ispunjeni</a:t>
            </a:r>
            <a:endParaRPr lang="en-US" altLang="en-US" sz="2000" dirty="0"/>
          </a:p>
          <a:p>
            <a:r>
              <a:rPr lang="sr-Latn-ME" altLang="en-US" sz="2000" dirty="0"/>
              <a:t>Sigurnost u tunelu</a:t>
            </a:r>
            <a:r>
              <a:rPr lang="el-GR" altLang="en-US" sz="2000" dirty="0"/>
              <a:t>:</a:t>
            </a:r>
            <a:r>
              <a:rPr lang="en-US" altLang="en-US" sz="2000" dirty="0"/>
              <a:t> TSI </a:t>
            </a:r>
            <a:r>
              <a:rPr lang="sr-Latn-ME" altLang="en-US" sz="2000" dirty="0"/>
              <a:t>zahtjevi nijesu ispunjeni</a:t>
            </a:r>
            <a:endParaRPr lang="en-US" altLang="en-US" sz="2000" dirty="0"/>
          </a:p>
          <a:p>
            <a:endParaRPr lang="en-US" altLang="en-US" sz="2000" dirty="0"/>
          </a:p>
          <a:p>
            <a:endParaRPr lang="en-US" altLang="en-US" sz="2000" dirty="0"/>
          </a:p>
          <a:p>
            <a:endParaRPr lang="en-US" altLang="en-US" sz="2000" dirty="0"/>
          </a:p>
          <a:p>
            <a:pPr>
              <a:buFont typeface="Arial" panose="020B0604020202020204" pitchFamily="34" charset="0"/>
              <a:buNone/>
            </a:pPr>
            <a:endParaRPr lang="en-US" altLang="en-US" sz="2000" dirty="0"/>
          </a:p>
          <a:p>
            <a:pPr>
              <a:buFont typeface="Arial" panose="020B0604020202020204" pitchFamily="34" charset="0"/>
              <a:buNone/>
            </a:pPr>
            <a:endParaRPr lang="el-GR" altLang="en-US" sz="2000" dirty="0"/>
          </a:p>
        </p:txBody>
      </p:sp>
      <p:pic>
        <p:nvPicPr>
          <p:cNvPr id="66567" name="Picture 7">
            <a:extLst>
              <a:ext uri="{FF2B5EF4-FFF2-40B4-BE49-F238E27FC236}">
                <a16:creationId xmlns:a16="http://schemas.microsoft.com/office/drawing/2014/main" id="{145D7E1C-504D-4D35-8704-91C77940E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238" y="1292225"/>
            <a:ext cx="4614862" cy="377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074884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A2842044-AA36-4BF5-9032-9941426E2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871538"/>
            <a:ext cx="11042650" cy="776287"/>
          </a:xfrm>
        </p:spPr>
        <p:txBody>
          <a:bodyPr/>
          <a:lstStyle/>
          <a:p>
            <a:r>
              <a:rPr lang="sr-Latn-RS" altLang="en-US" sz="3600" dirty="0"/>
              <a:t>Radionica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32F30186-55CB-42BF-A8E3-9D436E52D6EB}"/>
              </a:ext>
            </a:extLst>
          </p:cNvPr>
          <p:cNvGraphicFramePr/>
          <p:nvPr/>
        </p:nvGraphicFramePr>
        <p:xfrm>
          <a:off x="-1" y="2794000"/>
          <a:ext cx="9321801" cy="35513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237E82CB-105D-422B-89BD-D8D38A0AE692}"/>
              </a:ext>
            </a:extLst>
          </p:cNvPr>
          <p:cNvSpPr/>
          <p:nvPr/>
        </p:nvSpPr>
        <p:spPr>
          <a:xfrm>
            <a:off x="4532110" y="2136338"/>
            <a:ext cx="3127779" cy="258532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1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sr-Latn-R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n-lt"/>
                <a:cs typeface="+mn-cs"/>
              </a:rPr>
              <a:t>Hvala!!!</a:t>
            </a:r>
          </a:p>
          <a:p>
            <a:pPr lvl="1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5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+mn-lt"/>
              <a:cs typeface="+mn-cs"/>
            </a:endParaRPr>
          </a:p>
          <a:p>
            <a:pPr lvl="1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n-lt"/>
                <a:cs typeface="+mn-cs"/>
              </a:rPr>
              <a:t>IPF 9 Tim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Box 3">
            <a:extLst>
              <a:ext uri="{FF2B5EF4-FFF2-40B4-BE49-F238E27FC236}">
                <a16:creationId xmlns:a16="http://schemas.microsoft.com/office/drawing/2014/main" id="{10D71E54-3E32-45DA-919C-2DC618311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1938" y="874713"/>
            <a:ext cx="8339137" cy="24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Aft>
                <a:spcPts val="1200"/>
              </a:spcAft>
              <a:buClrTx/>
              <a:buFontTx/>
              <a:buNone/>
            </a:pPr>
            <a:r>
              <a:rPr lang="en-US" altLang="en-US" sz="2400" b="1" dirty="0" err="1">
                <a:solidFill>
                  <a:srgbClr val="2F5597"/>
                </a:solidFill>
              </a:rPr>
              <a:t>Hvala</a:t>
            </a:r>
            <a:r>
              <a:rPr lang="en-US" altLang="en-US" sz="2400" b="1" dirty="0">
                <a:solidFill>
                  <a:srgbClr val="2F5597"/>
                </a:solidFill>
              </a:rPr>
              <a:t> </a:t>
            </a:r>
            <a:r>
              <a:rPr lang="en-US" altLang="en-US" sz="2400" b="1" dirty="0" err="1">
                <a:solidFill>
                  <a:srgbClr val="2F5597"/>
                </a:solidFill>
              </a:rPr>
              <a:t>na</a:t>
            </a:r>
            <a:r>
              <a:rPr lang="en-US" altLang="en-US" sz="2400" b="1" dirty="0">
                <a:solidFill>
                  <a:srgbClr val="2F5597"/>
                </a:solidFill>
              </a:rPr>
              <a:t> </a:t>
            </a:r>
            <a:r>
              <a:rPr lang="en-US" altLang="en-US" sz="2400" b="1" dirty="0" err="1">
                <a:solidFill>
                  <a:srgbClr val="2F5597"/>
                </a:solidFill>
              </a:rPr>
              <a:t>pažnji</a:t>
            </a:r>
            <a:endParaRPr lang="en-US" altLang="en-US" sz="2400" b="1" dirty="0">
              <a:solidFill>
                <a:srgbClr val="2F5597"/>
              </a:solidFill>
            </a:endParaRPr>
          </a:p>
          <a:p>
            <a:pPr algn="ctr">
              <a:lnSpc>
                <a:spcPct val="150000"/>
              </a:lnSpc>
              <a:spcAft>
                <a:spcPts val="1200"/>
              </a:spcAft>
              <a:buClrTx/>
              <a:buFontTx/>
              <a:buNone/>
            </a:pPr>
            <a:r>
              <a:rPr lang="en-US" altLang="en-US" b="1" u="sng" dirty="0" err="1">
                <a:solidFill>
                  <a:srgbClr val="2F5597"/>
                </a:solidFill>
              </a:rPr>
              <a:t>Kontakt</a:t>
            </a:r>
            <a:r>
              <a:rPr lang="en-US" altLang="en-US" b="1" dirty="0">
                <a:solidFill>
                  <a:srgbClr val="2F5597"/>
                </a:solidFill>
              </a:rPr>
              <a:t>: </a:t>
            </a:r>
          </a:p>
          <a:p>
            <a:pPr algn="ctr">
              <a:lnSpc>
                <a:spcPct val="100000"/>
              </a:lnSpc>
              <a:spcAft>
                <a:spcPts val="1200"/>
              </a:spcAft>
              <a:buClrTx/>
              <a:buFontTx/>
              <a:buNone/>
            </a:pPr>
            <a:r>
              <a:rPr lang="en-GB" altLang="en-US" sz="1600" b="1" dirty="0" err="1">
                <a:solidFill>
                  <a:srgbClr val="2369B3"/>
                </a:solidFill>
              </a:rPr>
              <a:t>Nemanjina</a:t>
            </a:r>
            <a:r>
              <a:rPr lang="en-GB" altLang="en-US" sz="1600" b="1" dirty="0">
                <a:solidFill>
                  <a:srgbClr val="2369B3"/>
                </a:solidFill>
              </a:rPr>
              <a:t>, 34 – 2. sprat  </a:t>
            </a:r>
          </a:p>
          <a:p>
            <a:pPr algn="ctr">
              <a:lnSpc>
                <a:spcPct val="100000"/>
              </a:lnSpc>
              <a:spcAft>
                <a:spcPts val="1200"/>
              </a:spcAft>
              <a:buClrTx/>
              <a:buFontTx/>
              <a:buNone/>
            </a:pPr>
            <a:r>
              <a:rPr lang="en-US" altLang="en-US" sz="1600" b="1" dirty="0">
                <a:solidFill>
                  <a:srgbClr val="2369B3"/>
                </a:solidFill>
              </a:rPr>
              <a:t>Beograd – </a:t>
            </a:r>
            <a:r>
              <a:rPr lang="en-US" altLang="en-US" sz="1600" b="1" dirty="0" err="1">
                <a:solidFill>
                  <a:srgbClr val="2369B3"/>
                </a:solidFill>
              </a:rPr>
              <a:t>Srbija</a:t>
            </a:r>
            <a:endParaRPr lang="en-US" altLang="en-US" sz="1600" b="1" dirty="0">
              <a:solidFill>
                <a:srgbClr val="2369B3"/>
              </a:solidFill>
            </a:endParaRPr>
          </a:p>
          <a:p>
            <a:pPr algn="ctr">
              <a:lnSpc>
                <a:spcPct val="100000"/>
              </a:lnSpc>
              <a:spcAft>
                <a:spcPts val="1200"/>
              </a:spcAft>
              <a:buClrTx/>
              <a:buFontTx/>
              <a:buNone/>
            </a:pPr>
            <a:r>
              <a:rPr lang="en-US" altLang="en-US" sz="1600" b="1" dirty="0">
                <a:solidFill>
                  <a:srgbClr val="2369B3"/>
                </a:solidFill>
              </a:rPr>
              <a:t>Tel</a:t>
            </a:r>
            <a:r>
              <a:rPr lang="en-GB" altLang="en-US" sz="1600" b="1" dirty="0">
                <a:solidFill>
                  <a:srgbClr val="2369B3"/>
                </a:solidFill>
              </a:rPr>
              <a:t>: +381 11 450 1893 | +381 11 450 1895</a:t>
            </a:r>
            <a:endParaRPr lang="en-US" altLang="en-US" sz="1600" b="1" dirty="0">
              <a:solidFill>
                <a:srgbClr val="2369B3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7CCEDB8-DAF2-41AE-AAD0-E0E93D7430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8944549"/>
              </p:ext>
            </p:extLst>
          </p:nvPr>
        </p:nvGraphicFramePr>
        <p:xfrm>
          <a:off x="382553" y="3775533"/>
          <a:ext cx="9059443" cy="20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63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330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5905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+mn-lt"/>
                        </a:rPr>
                        <a:t>Gilles </a:t>
                      </a:r>
                      <a:r>
                        <a:rPr lang="en-US" sz="1600" b="1" dirty="0" err="1">
                          <a:solidFill>
                            <a:srgbClr val="C00000"/>
                          </a:solidFill>
                          <a:latin typeface="+mn-lt"/>
                        </a:rPr>
                        <a:t>Pequeux</a:t>
                      </a:r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+mn-lt"/>
                        </a:rPr>
                        <a:t> (</a:t>
                      </a:r>
                      <a:r>
                        <a:rPr lang="en-US" sz="1600" b="1" dirty="0" err="1">
                          <a:solidFill>
                            <a:srgbClr val="C00000"/>
                          </a:solidFill>
                          <a:latin typeface="+mn-lt"/>
                        </a:rPr>
                        <a:t>Vođa</a:t>
                      </a:r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+mn-lt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C00000"/>
                          </a:solidFill>
                          <a:latin typeface="+mn-lt"/>
                        </a:rPr>
                        <a:t>tima</a:t>
                      </a:r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+mn-lt"/>
                        </a:rPr>
                        <a:t>)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600" b="1" u="sng" kern="1200" dirty="0">
                          <a:solidFill>
                            <a:srgbClr val="2369B3"/>
                          </a:solidFill>
                          <a:latin typeface="+mn-lt"/>
                          <a:ea typeface="+mn-ea"/>
                          <a:cs typeface="+mn-cs"/>
                        </a:rPr>
                        <a:t>gilles.pequeux@wbif-ipf9.eu</a:t>
                      </a:r>
                    </a:p>
                    <a:p>
                      <a:pPr marL="0" marR="0" lvl="0" indent="0" algn="l" defTabSz="32145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+381 69 225 2553 </a:t>
                      </a:r>
                      <a:endParaRPr lang="en-US" sz="1600" b="1" kern="1200" dirty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+mn-lt"/>
                        </a:rPr>
                        <a:t>Natalia </a:t>
                      </a:r>
                      <a:r>
                        <a:rPr lang="en-US" sz="1600" b="1" dirty="0" err="1">
                          <a:solidFill>
                            <a:srgbClr val="C00000"/>
                          </a:solidFill>
                          <a:latin typeface="+mn-lt"/>
                        </a:rPr>
                        <a:t>Tselenti</a:t>
                      </a:r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+mn-lt"/>
                        </a:rPr>
                        <a:t> (</a:t>
                      </a:r>
                      <a:r>
                        <a:rPr lang="en-US" sz="1600" b="1" dirty="0" err="1">
                          <a:solidFill>
                            <a:srgbClr val="C00000"/>
                          </a:solidFill>
                          <a:latin typeface="+mn-lt"/>
                        </a:rPr>
                        <a:t>Zamjenik</a:t>
                      </a:r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+mn-lt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C00000"/>
                          </a:solidFill>
                          <a:latin typeface="+mn-lt"/>
                        </a:rPr>
                        <a:t>vođe</a:t>
                      </a:r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+mn-lt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C00000"/>
                          </a:solidFill>
                          <a:latin typeface="+mn-lt"/>
                        </a:rPr>
                        <a:t>tima</a:t>
                      </a:r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+mn-lt"/>
                        </a:rPr>
                        <a:t>)</a:t>
                      </a:r>
                      <a:endParaRPr lang="en-US" sz="1600" u="sng" dirty="0">
                        <a:solidFill>
                          <a:srgbClr val="C00000"/>
                        </a:solidFill>
                        <a:latin typeface="+mn-lt"/>
                      </a:endParaRPr>
                    </a:p>
                    <a:p>
                      <a:r>
                        <a:rPr lang="en-US" sz="1600" b="1" u="sng" kern="1200" dirty="0">
                          <a:solidFill>
                            <a:srgbClr val="2369B3"/>
                          </a:solidFill>
                          <a:latin typeface="+mn-lt"/>
                          <a:ea typeface="+mn-ea"/>
                          <a:cs typeface="+mn-cs"/>
                        </a:rPr>
                        <a:t>natalia.tselenti@wbif-ipf9.eu</a:t>
                      </a:r>
                    </a:p>
                    <a:p>
                      <a:pPr marL="0" marR="0" lvl="0" indent="0" algn="l" defTabSz="32145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+381 11 450 1893</a:t>
                      </a:r>
                      <a:r>
                        <a:rPr lang="en-GB" sz="1600" b="1" kern="1200" dirty="0">
                          <a:solidFill>
                            <a:schemeClr val="accent1"/>
                          </a:solidFill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2562">
                <a:tc>
                  <a:txBody>
                    <a:bodyPr/>
                    <a:lstStyle/>
                    <a:p>
                      <a:endParaRPr lang="en-GB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 kern="1200" dirty="0">
                        <a:solidFill>
                          <a:srgbClr val="FF0000"/>
                        </a:solidFill>
                        <a:latin typeface="+mn-lt"/>
                        <a:ea typeface="ＭＳ Ｐゴシック" pitchFamily="-107" charset="-128"/>
                        <a:cs typeface="+mn-cs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976D4CB-B59D-4E59-B601-69E9CF8D43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5003491"/>
              </p:ext>
            </p:extLst>
          </p:nvPr>
        </p:nvGraphicFramePr>
        <p:xfrm>
          <a:off x="6275388" y="3760788"/>
          <a:ext cx="6418262" cy="16795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32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249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79575">
                <a:tc>
                  <a:txBody>
                    <a:bodyPr/>
                    <a:lstStyle/>
                    <a:p>
                      <a:endParaRPr lang="en-GB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31" marR="91431" marT="45715" marB="45715"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321457" rtl="0" eaLnBrk="1" latinLnBrk="0" hangingPunct="1"/>
                      <a:r>
                        <a:rPr lang="en-US" sz="1600" b="1" kern="1200" dirty="0">
                          <a:solidFill>
                            <a:srgbClr val="C00000"/>
                          </a:solidFill>
                          <a:latin typeface="+mn-lt"/>
                          <a:ea typeface="ＭＳ Ｐゴシック" pitchFamily="-107" charset="-128"/>
                          <a:cs typeface="+mn-cs"/>
                        </a:rPr>
                        <a:t>Pepi Dimopoulou (</a:t>
                      </a:r>
                      <a:r>
                        <a:rPr lang="en-US" sz="1600" b="1" kern="1200" dirty="0" err="1">
                          <a:solidFill>
                            <a:srgbClr val="C00000"/>
                          </a:solidFill>
                          <a:latin typeface="+mn-lt"/>
                          <a:ea typeface="ＭＳ Ｐゴシック" pitchFamily="-107" charset="-128"/>
                          <a:cs typeface="+mn-cs"/>
                        </a:rPr>
                        <a:t>Menadžer</a:t>
                      </a:r>
                      <a:r>
                        <a:rPr lang="en-US" sz="1600" b="1" kern="1200" dirty="0">
                          <a:solidFill>
                            <a:srgbClr val="C00000"/>
                          </a:solidFill>
                          <a:latin typeface="+mn-lt"/>
                          <a:ea typeface="ＭＳ Ｐゴシック" pitchFamily="-107" charset="-128"/>
                          <a:cs typeface="+mn-cs"/>
                        </a:rPr>
                        <a:t> </a:t>
                      </a:r>
                      <a:r>
                        <a:rPr lang="en-US" sz="1600" b="1" kern="1200" dirty="0" err="1">
                          <a:solidFill>
                            <a:srgbClr val="C00000"/>
                          </a:solidFill>
                          <a:latin typeface="+mn-lt"/>
                          <a:ea typeface="ＭＳ Ｐゴシック" pitchFamily="-107" charset="-128"/>
                          <a:cs typeface="+mn-cs"/>
                        </a:rPr>
                        <a:t>projekta</a:t>
                      </a:r>
                      <a:r>
                        <a:rPr lang="en-US" sz="1600" b="1" kern="1200" dirty="0">
                          <a:solidFill>
                            <a:srgbClr val="C00000"/>
                          </a:solidFill>
                          <a:latin typeface="+mn-lt"/>
                          <a:ea typeface="ＭＳ Ｐゴシック" pitchFamily="-107" charset="-128"/>
                          <a:cs typeface="+mn-cs"/>
                        </a:rPr>
                        <a:t>)</a:t>
                      </a:r>
                    </a:p>
                    <a:p>
                      <a:pPr marL="0" marR="0" lvl="0" indent="0" algn="l" defTabSz="32145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u="sng" dirty="0">
                          <a:solidFill>
                            <a:srgbClr val="FF0000"/>
                          </a:solidFill>
                          <a:hlinkClick r:id="rId2"/>
                        </a:rPr>
                        <a:t>pepi.dimopoulou</a:t>
                      </a:r>
                      <a:r>
                        <a:rPr lang="en-US" sz="1600" b="1" u="sng" dirty="0">
                          <a:solidFill>
                            <a:srgbClr val="FF0000"/>
                          </a:solidFill>
                          <a:hlinkClick r:id="rId2"/>
                        </a:rPr>
                        <a:t>@wbif-ipf9.eu</a:t>
                      </a:r>
                      <a:endParaRPr lang="en-US" sz="1600" b="1" u="sng" dirty="0">
                        <a:solidFill>
                          <a:srgbClr val="FF0000"/>
                        </a:solidFill>
                      </a:endParaRPr>
                    </a:p>
                    <a:p>
                      <a:pPr marL="0" marR="0" lvl="0" indent="0" algn="l" defTabSz="32145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solidFill>
                            <a:schemeClr val="accent1"/>
                          </a:solidFill>
                        </a:rPr>
                        <a:t>+30 6977 300525</a:t>
                      </a:r>
                      <a:endParaRPr lang="en-US" sz="1600" b="1" dirty="0">
                        <a:solidFill>
                          <a:schemeClr val="accent1"/>
                        </a:solidFill>
                      </a:endParaRPr>
                    </a:p>
                    <a:p>
                      <a:pPr marL="0" algn="l" defTabSz="321457" rtl="0" eaLnBrk="1" latinLnBrk="0" hangingPunct="1"/>
                      <a:endParaRPr lang="en-US" sz="1600" b="1" kern="1200" dirty="0">
                        <a:solidFill>
                          <a:srgbClr val="FF0000"/>
                        </a:solidFill>
                        <a:latin typeface="+mn-lt"/>
                        <a:ea typeface="ＭＳ Ｐゴシック" pitchFamily="-107" charset="-128"/>
                        <a:cs typeface="+mn-cs"/>
                        <a:sym typeface="Arial" charset="0"/>
                      </a:endParaRPr>
                    </a:p>
                    <a:p>
                      <a:endParaRPr lang="en-US" sz="1600" b="1" kern="1200" dirty="0">
                        <a:solidFill>
                          <a:srgbClr val="FF0000"/>
                        </a:solidFill>
                        <a:latin typeface="+mn-lt"/>
                        <a:ea typeface="ＭＳ Ｐゴシック" pitchFamily="-107" charset="-128"/>
                        <a:cs typeface="+mn-cs"/>
                      </a:endParaRPr>
                    </a:p>
                  </a:txBody>
                  <a:tcPr marL="91431" marR="91431" marT="45715" marB="45715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ED511C63-44E5-485A-8C6D-8FCBD2DC61AE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sr-Latn-RS" altLang="en-US" dirty="0">
                <a:solidFill>
                  <a:schemeClr val="tx1"/>
                </a:solidFill>
              </a:rPr>
              <a:t>Otvorena trasa</a:t>
            </a:r>
            <a:endParaRPr lang="sr-Latn-RS" altLang="en-US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D8CD2D8A-C4AF-4794-AB9A-294A392F0CD2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50850" y="1685925"/>
            <a:ext cx="10228263" cy="4059238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en-US" sz="3200" u="sng" dirty="0"/>
              <a:t>Scenario 3 (</a:t>
            </a:r>
            <a:r>
              <a:rPr lang="sr-Latn-ME" altLang="en-US" sz="3200" u="sng" dirty="0"/>
              <a:t>Potpuna modernizacija</a:t>
            </a:r>
            <a:r>
              <a:rPr lang="en-US" altLang="en-US" sz="3200" u="sng" dirty="0"/>
              <a:t>)</a:t>
            </a:r>
          </a:p>
          <a:p>
            <a:r>
              <a:rPr lang="sr-Latn-ME" altLang="en-US" sz="2400" dirty="0"/>
              <a:t>Proširenje postojećeg poprečnog presjeka, sa jedne strane ili obje, prateći međunarodne standarde</a:t>
            </a:r>
            <a:r>
              <a:rPr lang="en-US" altLang="en-US" sz="2400" dirty="0"/>
              <a:t>.</a:t>
            </a:r>
          </a:p>
          <a:p>
            <a:r>
              <a:rPr lang="sr-Latn-ME" altLang="en-US" sz="2400" dirty="0"/>
              <a:t>Zamjena postojećeg donjeg stroja </a:t>
            </a:r>
            <a:r>
              <a:rPr lang="en-US" altLang="en-US" sz="2400" dirty="0"/>
              <a:t>[</a:t>
            </a:r>
            <a:r>
              <a:rPr lang="sr-Latn-ME" altLang="en-US" sz="2400" dirty="0"/>
              <a:t>Novi sloj ispod balasta- podsloj </a:t>
            </a:r>
            <a:r>
              <a:rPr lang="en-US" altLang="en-US" sz="2400" dirty="0"/>
              <a:t>(30cm), </a:t>
            </a:r>
            <a:r>
              <a:rPr lang="sr-Latn-ME" altLang="en-US" sz="2400" dirty="0"/>
              <a:t>novi sloj balasta </a:t>
            </a:r>
            <a:r>
              <a:rPr lang="en-US" altLang="en-US" sz="2400" dirty="0"/>
              <a:t>(35cm), 60E1 </a:t>
            </a:r>
            <a:r>
              <a:rPr lang="sr-Latn-ME" altLang="en-US" sz="2400" dirty="0"/>
              <a:t>tip šina</a:t>
            </a:r>
            <a:r>
              <a:rPr lang="en-US" altLang="en-US" sz="2400" dirty="0"/>
              <a:t>, </a:t>
            </a:r>
            <a:r>
              <a:rPr lang="sr-Latn-ME" altLang="en-US" sz="2400" dirty="0"/>
              <a:t>betonski pragovi </a:t>
            </a:r>
            <a:r>
              <a:rPr lang="en-US" altLang="en-US" sz="2400" dirty="0"/>
              <a:t>2.6m </a:t>
            </a:r>
            <a:r>
              <a:rPr lang="sr-Latn-ME" altLang="en-US" sz="2400" dirty="0"/>
              <a:t>širine</a:t>
            </a:r>
            <a:r>
              <a:rPr lang="en-US" altLang="en-US" sz="2400" dirty="0"/>
              <a:t>].</a:t>
            </a:r>
          </a:p>
          <a:p>
            <a:r>
              <a:rPr lang="sr-Latn-ME" altLang="en-US" sz="2400" dirty="0"/>
              <a:t>Instalacija sistema elektrifikacije, signalizacije i telekomunikacije</a:t>
            </a:r>
            <a:r>
              <a:rPr lang="en-US" altLang="en-US" sz="2400" dirty="0"/>
              <a:t>.</a:t>
            </a:r>
          </a:p>
          <a:p>
            <a:r>
              <a:rPr lang="sr-Latn-ME" altLang="en-US" sz="2400" dirty="0"/>
              <a:t>Ograđivanje pruge, pasarele i zvučne barijere gdje je potrebno. </a:t>
            </a:r>
            <a:endParaRPr lang="en-US" altLang="en-US" sz="2400" dirty="0"/>
          </a:p>
          <a:p>
            <a:pPr>
              <a:buFont typeface="Arial" panose="020B0604020202020204" pitchFamily="34" charset="0"/>
              <a:buNone/>
            </a:pPr>
            <a:endParaRPr lang="en-US" altLang="en-US" sz="2400" dirty="0"/>
          </a:p>
          <a:p>
            <a:pPr>
              <a:buFont typeface="Arial" panose="020B0604020202020204" pitchFamily="34" charset="0"/>
              <a:buNone/>
            </a:pPr>
            <a:endParaRPr lang="en-US" altLang="en-US" sz="2400" dirty="0"/>
          </a:p>
          <a:p>
            <a:pPr>
              <a:buFont typeface="Arial" panose="020B0604020202020204" pitchFamily="34" charset="0"/>
              <a:buNone/>
            </a:pPr>
            <a:endParaRPr lang="el-GR" altLang="en-US" sz="240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7100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AFD35A58-3880-42BC-B56A-C35DCBA59DE5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sr-Latn-ME" altLang="en-US" dirty="0">
                <a:solidFill>
                  <a:schemeClr val="tx1"/>
                </a:solidFill>
              </a:rPr>
              <a:t>Otvorena trasa</a:t>
            </a:r>
            <a:endParaRPr lang="el-GR" altLang="en-US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748EFAE5-4B28-4268-9931-A4B5EC9170F7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962025" y="1825625"/>
            <a:ext cx="10918825" cy="4194175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en-US" u="sng" dirty="0"/>
              <a:t>Scenario 3 (</a:t>
            </a:r>
            <a:r>
              <a:rPr lang="sr-Latn-ME" altLang="en-US" u="sng" dirty="0"/>
              <a:t>Potpuna modernizacija</a:t>
            </a:r>
            <a:r>
              <a:rPr lang="en-US" altLang="en-US" u="sng" dirty="0"/>
              <a:t>)</a:t>
            </a:r>
            <a:endParaRPr lang="el-GR" altLang="en-US" u="sng" dirty="0">
              <a:latin typeface="Tw Cen MT" panose="020B0602020104020603" pitchFamily="34" charset="0"/>
            </a:endParaRPr>
          </a:p>
        </p:txBody>
      </p:sp>
      <p:pic>
        <p:nvPicPr>
          <p:cNvPr id="86020" name="Picture 4">
            <a:extLst>
              <a:ext uri="{FF2B5EF4-FFF2-40B4-BE49-F238E27FC236}">
                <a16:creationId xmlns:a16="http://schemas.microsoft.com/office/drawing/2014/main" id="{0825BC6C-943B-4681-B6AE-73920C97E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50" y="2268538"/>
            <a:ext cx="4110038" cy="317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6021" name="Rectangle 5">
            <a:extLst>
              <a:ext uri="{FF2B5EF4-FFF2-40B4-BE49-F238E27FC236}">
                <a16:creationId xmlns:a16="http://schemas.microsoft.com/office/drawing/2014/main" id="{EFDFCF0B-F86D-4CB3-A38C-3A346D547BE8}"/>
              </a:ext>
            </a:extLst>
          </p:cNvPr>
          <p:cNvSpPr>
            <a:spLocks/>
          </p:cNvSpPr>
          <p:nvPr/>
        </p:nvSpPr>
        <p:spPr bwMode="auto">
          <a:xfrm>
            <a:off x="788988" y="5626100"/>
            <a:ext cx="4443412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buChar char="•"/>
              <a:defRPr sz="28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685800" indent="-228600"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en-US" sz="1800" dirty="0"/>
              <a:t>Scenario 3</a:t>
            </a:r>
            <a:r>
              <a:rPr lang="el-GR" altLang="en-US" sz="1800" dirty="0">
                <a:latin typeface="Arial" panose="020B0604020202020204" pitchFamily="34" charset="0"/>
              </a:rPr>
              <a:t>: </a:t>
            </a:r>
            <a:r>
              <a:rPr lang="sr-Latn-ME" altLang="en-US" sz="1800" dirty="0"/>
              <a:t>Tipični poprečni presjek proširenja sa jedne strane </a:t>
            </a:r>
            <a:r>
              <a:rPr lang="en-US" altLang="en-US" sz="1800" dirty="0"/>
              <a:t>– </a:t>
            </a:r>
            <a:r>
              <a:rPr lang="sr-Latn-ME" altLang="en-US" sz="1800" dirty="0"/>
              <a:t> oblast nasipa</a:t>
            </a:r>
            <a:endParaRPr lang="el-GR" altLang="en-US" sz="1800" dirty="0"/>
          </a:p>
        </p:txBody>
      </p:sp>
      <p:pic>
        <p:nvPicPr>
          <p:cNvPr id="86022" name="Picture 6">
            <a:extLst>
              <a:ext uri="{FF2B5EF4-FFF2-40B4-BE49-F238E27FC236}">
                <a16:creationId xmlns:a16="http://schemas.microsoft.com/office/drawing/2014/main" id="{C3A903CC-CFA6-4FD2-9423-C41C15D32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319338"/>
            <a:ext cx="4092575" cy="329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6023" name="Rectangle 7">
            <a:extLst>
              <a:ext uri="{FF2B5EF4-FFF2-40B4-BE49-F238E27FC236}">
                <a16:creationId xmlns:a16="http://schemas.microsoft.com/office/drawing/2014/main" id="{1413097B-A4AF-47C4-8CC5-7D95CA2C560C}"/>
              </a:ext>
            </a:extLst>
          </p:cNvPr>
          <p:cNvSpPr>
            <a:spLocks/>
          </p:cNvSpPr>
          <p:nvPr/>
        </p:nvSpPr>
        <p:spPr bwMode="auto">
          <a:xfrm>
            <a:off x="6492875" y="5627688"/>
            <a:ext cx="50133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buChar char="•"/>
              <a:defRPr sz="28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685800" indent="-228600"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244B99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en-US" sz="1800" dirty="0"/>
              <a:t>Scenario 3</a:t>
            </a:r>
            <a:r>
              <a:rPr lang="el-GR" altLang="en-US" sz="1800" dirty="0"/>
              <a:t>: </a:t>
            </a:r>
            <a:r>
              <a:rPr lang="sr-Latn-ME" altLang="en-US" sz="1800" dirty="0"/>
              <a:t>Tipični poprečni presjek obostranog proširenja</a:t>
            </a:r>
            <a:endParaRPr lang="el-GR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9514940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FF00FF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w Cen MT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10689</TotalTime>
  <Words>5004</Words>
  <Application>Microsoft Macintosh PowerPoint</Application>
  <PresentationFormat>Widescreen</PresentationFormat>
  <Paragraphs>628</Paragraphs>
  <Slides>71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80" baseType="lpstr">
      <vt:lpstr>Arial</vt:lpstr>
      <vt:lpstr>Arial Black</vt:lpstr>
      <vt:lpstr>Arial Narrow</vt:lpstr>
      <vt:lpstr>Calibri</vt:lpstr>
      <vt:lpstr>Segoe UI</vt:lpstr>
      <vt:lpstr>Tw Cen MT</vt:lpstr>
      <vt:lpstr>Wingdings</vt:lpstr>
      <vt:lpstr>Office Theme</vt:lpstr>
      <vt:lpstr>Worksheet</vt:lpstr>
      <vt:lpstr>PowerPoint Presentation</vt:lpstr>
      <vt:lpstr>PODACI O PROJEKTU</vt:lpstr>
      <vt:lpstr>Razvojni scenariji</vt:lpstr>
      <vt:lpstr>Razvojni scenariji</vt:lpstr>
      <vt:lpstr>1. Gornji stroj</vt:lpstr>
      <vt:lpstr>Otvorena trasa</vt:lpstr>
      <vt:lpstr>Otvorena trasa</vt:lpstr>
      <vt:lpstr>Otvorena trasa</vt:lpstr>
      <vt:lpstr>Otvorena trasa</vt:lpstr>
      <vt:lpstr>Tuneli</vt:lpstr>
      <vt:lpstr>Mostovi (za sve scenarije)</vt:lpstr>
      <vt:lpstr>Stanica – kolosjeci</vt:lpstr>
      <vt:lpstr>Stanica – kolosjeci</vt:lpstr>
      <vt:lpstr>Putni prelazi u nivou</vt:lpstr>
      <vt:lpstr>2.Zemljani radovi</vt:lpstr>
      <vt:lpstr>Zemljani radovi</vt:lpstr>
      <vt:lpstr>Zemljani radovi</vt:lpstr>
      <vt:lpstr>Zemljani radovi</vt:lpstr>
      <vt:lpstr>Zemljani radovi</vt:lpstr>
      <vt:lpstr>Zemljani radovi</vt:lpstr>
      <vt:lpstr>Zemljani radovi</vt:lpstr>
      <vt:lpstr>Zemljani radovi</vt:lpstr>
      <vt:lpstr>Zemljani radovi</vt:lpstr>
      <vt:lpstr>3. Hidrološka/Hidraulička procjena</vt:lpstr>
      <vt:lpstr>Hidrološka/Hidraulička procjena</vt:lpstr>
      <vt:lpstr>Hidrološka/Hidraulička procjena</vt:lpstr>
      <vt:lpstr>Hidrološka/Hidraulička procjena</vt:lpstr>
      <vt:lpstr>Hidrološka/Hidrulička procjena</vt:lpstr>
      <vt:lpstr>Hidrološka/Hidraulička procjena</vt:lpstr>
      <vt:lpstr>4. Konstrukcije</vt:lpstr>
      <vt:lpstr>Mostovi</vt:lpstr>
      <vt:lpstr>Mostovi</vt:lpstr>
      <vt:lpstr>Mostovi</vt:lpstr>
      <vt:lpstr>Mostovi</vt:lpstr>
      <vt:lpstr>Podvožnjaci - Propusti</vt:lpstr>
      <vt:lpstr>Podvožnjaci - Propusti</vt:lpstr>
      <vt:lpstr>Podvožnjaci - Propusti</vt:lpstr>
      <vt:lpstr>Podvožnjaci - Propusti</vt:lpstr>
      <vt:lpstr>Tuneli</vt:lpstr>
      <vt:lpstr>Tuneli</vt:lpstr>
      <vt:lpstr>Tuneli</vt:lpstr>
      <vt:lpstr>Tuneli</vt:lpstr>
      <vt:lpstr>Tuneli</vt:lpstr>
      <vt:lpstr>Tuneli</vt:lpstr>
      <vt:lpstr>Potporni zidovi</vt:lpstr>
      <vt:lpstr>Potporni zidovi</vt:lpstr>
      <vt:lpstr>5. Stanica Tuzi</vt:lpstr>
      <vt:lpstr>  Postojeći situacioni plan</vt:lpstr>
      <vt:lpstr>PowerPoint Presentation</vt:lpstr>
      <vt:lpstr>PowerPoint Presentation</vt:lpstr>
      <vt:lpstr>RAZVOJNI SCENARIO</vt:lpstr>
      <vt:lpstr>PowerPoint Presentation</vt:lpstr>
      <vt:lpstr>6. Signalizacija i telekomunikacije</vt:lpstr>
      <vt:lpstr>Tehnički pristup</vt:lpstr>
      <vt:lpstr>Razvoj scenarija SS &amp; TC</vt:lpstr>
      <vt:lpstr>Razvoj scenarija SS &amp; TC</vt:lpstr>
      <vt:lpstr>Razvoj scenarija SS &amp; TC</vt:lpstr>
      <vt:lpstr>Signalno Sigurnosni Sistem – ERTMS/ETCS </vt:lpstr>
      <vt:lpstr>Telekomunikacije – Optička mreža/GSM-R</vt:lpstr>
      <vt:lpstr>7. Napajanje i OCL</vt:lpstr>
      <vt:lpstr>Napajanje električnom energijom</vt:lpstr>
      <vt:lpstr>Napajanje</vt:lpstr>
      <vt:lpstr>Elektrifikacija</vt:lpstr>
      <vt:lpstr>Elektrifikacija</vt:lpstr>
      <vt:lpstr>Elektrifikacija</vt:lpstr>
      <vt:lpstr>Elektrifikacija</vt:lpstr>
      <vt:lpstr>Procjena troškova</vt:lpstr>
      <vt:lpstr>Procjena troškova</vt:lpstr>
      <vt:lpstr>Procjena troškova</vt:lpstr>
      <vt:lpstr>Radionica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Goran Tomic</dc:creator>
  <cp:lastModifiedBy>Veljko Karadzic</cp:lastModifiedBy>
  <cp:revision>636</cp:revision>
  <cp:lastPrinted>2020-09-30T13:14:24Z</cp:lastPrinted>
  <dcterms:created xsi:type="dcterms:W3CDTF">2019-01-15T08:54:03Z</dcterms:created>
  <dcterms:modified xsi:type="dcterms:W3CDTF">2021-02-25T11:57:37Z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0x010100451E8C262AF45A4890AFE6774F931BBF</vt:lpwstr>
  </property>
</Properties>
</file>